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9"/>
  </p:notesMasterIdLst>
  <p:sldIdLst>
    <p:sldId id="256" r:id="rId2"/>
    <p:sldId id="257" r:id="rId3"/>
    <p:sldId id="301" r:id="rId4"/>
    <p:sldId id="302" r:id="rId5"/>
    <p:sldId id="305" r:id="rId6"/>
    <p:sldId id="332" r:id="rId7"/>
    <p:sldId id="265" r:id="rId8"/>
    <p:sldId id="328" r:id="rId9"/>
    <p:sldId id="313" r:id="rId10"/>
    <p:sldId id="329" r:id="rId11"/>
    <p:sldId id="330" r:id="rId12"/>
    <p:sldId id="326" r:id="rId13"/>
    <p:sldId id="334" r:id="rId14"/>
    <p:sldId id="325" r:id="rId15"/>
    <p:sldId id="327" r:id="rId16"/>
    <p:sldId id="331" r:id="rId17"/>
    <p:sldId id="278" r:id="rId18"/>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1pPr>
    <a:lvl2pPr marL="0" marR="0" indent="228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lvl9pPr>
  </p:defaultTextStyle>
  <p:extLst>
    <p:ext uri="{EFAFB233-063F-42B5-8137-9DF3F51BA10A}">
      <p15:sldGuideLst xmlns:p15="http://schemas.microsoft.com/office/powerpoint/2012/main">
        <p15:guide id="1" orient="horz" pos="4320">
          <p15:clr>
            <a:srgbClr val="A4A3A4"/>
          </p15:clr>
        </p15:guide>
        <p15:guide id="2" pos="76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4D7"/>
          </a:solidFill>
        </a:fill>
      </a:tcStyle>
    </a:wholeTbl>
    <a:band2H>
      <a:tcTxStyle/>
      <a:tcStyle>
        <a:tcBdr/>
        <a:fill>
          <a:solidFill>
            <a:srgbClr val="C3C2C2"/>
          </a:solidFill>
        </a:fill>
      </a:tcStyle>
    </a:band2H>
    <a:firstCol>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80" autoAdjust="0"/>
    <p:restoredTop sz="78341" autoAdjust="0"/>
  </p:normalViewPr>
  <p:slideViewPr>
    <p:cSldViewPr snapToGrid="0" snapToObjects="1">
      <p:cViewPr varScale="1">
        <p:scale>
          <a:sx n="46" d="100"/>
          <a:sy n="46" d="100"/>
        </p:scale>
        <p:origin x="1200" y="60"/>
      </p:cViewPr>
      <p:guideLst>
        <p:guide orient="horz" pos="4320"/>
        <p:guide pos="76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3" name="Shape 123"/>
          <p:cNvSpPr>
            <a:spLocks noGrp="1" noRot="1" noChangeAspect="1"/>
          </p:cNvSpPr>
          <p:nvPr>
            <p:ph type="sldImg"/>
          </p:nvPr>
        </p:nvSpPr>
        <p:spPr>
          <a:xfrm>
            <a:off x="1143000" y="685800"/>
            <a:ext cx="4572000" cy="3429000"/>
          </a:xfrm>
          <a:prstGeom prst="rect">
            <a:avLst/>
          </a:prstGeom>
        </p:spPr>
        <p:txBody>
          <a:bodyPr/>
          <a:lstStyle/>
          <a:p>
            <a:endParaRPr/>
          </a:p>
        </p:txBody>
      </p:sp>
      <p:sp>
        <p:nvSpPr>
          <p:cNvPr id="124" name="Shape 124"/>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2766913902"/>
      </p:ext>
    </p:extLst>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smtClean="0"/>
              <a:t>师兄们好，我今天的汇报主要分成五大部分，从刚入职时候的知识积累，到后来熟悉团队业务，进行设计开发，同时顺利完成青苗班的培训，与同学们一起合作写代码，到最后我这段时间对整个公司对我们团队的体感，以及这两个月实习过程的收获和总结。</a:t>
            </a:r>
            <a:endParaRPr lang="en-US" altLang="zh-CN" dirty="0" smtClean="0"/>
          </a:p>
          <a:p>
            <a:r>
              <a:rPr lang="zh-CN" altLang="en-US" dirty="0" smtClean="0"/>
              <a:t>在知识积累阶段，我主要熟悉了公司的一站式开发平台</a:t>
            </a:r>
            <a:r>
              <a:rPr lang="en-US" altLang="zh-CN" dirty="0" err="1" smtClean="0"/>
              <a:t>Aone</a:t>
            </a:r>
            <a:r>
              <a:rPr lang="zh-CN" altLang="en-US" dirty="0" smtClean="0"/>
              <a:t>，以及集团中间件容器</a:t>
            </a:r>
            <a:r>
              <a:rPr lang="en-US" altLang="zh-CN" dirty="0" smtClean="0"/>
              <a:t>Pandora</a:t>
            </a:r>
            <a:r>
              <a:rPr lang="en-US" altLang="zh-CN" baseline="0" dirty="0" smtClean="0"/>
              <a:t> Boot</a:t>
            </a:r>
            <a:r>
              <a:rPr lang="zh-CN" altLang="en-US" baseline="0" dirty="0" smtClean="0"/>
              <a:t>，并且对我们大作业中需要用到的中间件</a:t>
            </a:r>
            <a:r>
              <a:rPr lang="en-US" altLang="zh-CN" baseline="0" dirty="0" smtClean="0"/>
              <a:t>HSF</a:t>
            </a:r>
            <a:r>
              <a:rPr lang="zh-CN" altLang="en-US" baseline="0" dirty="0" smtClean="0"/>
              <a:t>做了比较详细的调研。然后开发的前端框架是由铜牛师兄推荐的</a:t>
            </a:r>
            <a:r>
              <a:rPr lang="en-US" altLang="zh-CN" baseline="0" dirty="0" smtClean="0"/>
              <a:t>Ant Design Pro</a:t>
            </a:r>
            <a:r>
              <a:rPr lang="zh-CN" altLang="en-US" baseline="0" dirty="0" smtClean="0"/>
              <a:t>脚手架，我边学</a:t>
            </a:r>
            <a:r>
              <a:rPr lang="en-US" altLang="zh-CN" baseline="0" dirty="0" smtClean="0"/>
              <a:t>React JS</a:t>
            </a:r>
            <a:r>
              <a:rPr lang="zh-CN" altLang="en-US" baseline="0" dirty="0" smtClean="0"/>
              <a:t>，边按照文档进行开发。</a:t>
            </a:r>
            <a:endParaRPr lang="zh-CN" altLang="en-US" dirty="0"/>
          </a:p>
        </p:txBody>
      </p:sp>
    </p:spTree>
    <p:extLst>
      <p:ext uri="{BB962C8B-B14F-4D97-AF65-F5344CB8AC3E}">
        <p14:creationId xmlns:p14="http://schemas.microsoft.com/office/powerpoint/2010/main" val="6032883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US" altLang="zh-CN" sz="2200" b="0" i="0" dirty="0" smtClean="0">
                <a:effectLst/>
                <a:latin typeface="Helvetica Neue"/>
                <a:ea typeface="Helvetica Neue"/>
                <a:cs typeface="Helvetica Neue"/>
                <a:sym typeface="Helvetica Neue"/>
              </a:rPr>
              <a:t>NIO</a:t>
            </a:r>
            <a:r>
              <a:rPr lang="zh-CN" altLang="en-US" sz="2200" b="0" i="0" dirty="0" smtClean="0">
                <a:effectLst/>
                <a:latin typeface="Helvetica Neue"/>
                <a:ea typeface="Helvetica Neue"/>
                <a:cs typeface="Helvetica Neue"/>
                <a:sym typeface="Helvetica Neue"/>
              </a:rPr>
              <a:t>通信框架中应用最广泛的模型是这一种主从多线程的</a:t>
            </a:r>
            <a:r>
              <a:rPr lang="en-US" altLang="zh-CN" sz="2200" b="0" i="0" dirty="0" smtClean="0">
                <a:effectLst/>
                <a:latin typeface="Helvetica Neue"/>
                <a:ea typeface="Helvetica Neue"/>
                <a:cs typeface="Helvetica Neue"/>
                <a:sym typeface="Helvetica Neue"/>
              </a:rPr>
              <a:t>Reactor</a:t>
            </a:r>
            <a:r>
              <a:rPr lang="zh-CN" altLang="en-US" sz="2200" b="0" i="0" dirty="0" smtClean="0">
                <a:effectLst/>
                <a:latin typeface="Helvetica Neue"/>
                <a:ea typeface="Helvetica Neue"/>
                <a:cs typeface="Helvetica Neue"/>
                <a:sym typeface="Helvetica Neue"/>
              </a:rPr>
              <a:t>模式，</a:t>
            </a:r>
            <a:r>
              <a:rPr lang="en-US" altLang="zh-CN" sz="2200" b="0" i="0" dirty="0" smtClean="0">
                <a:effectLst/>
                <a:latin typeface="Helvetica Neue"/>
                <a:ea typeface="Helvetica Neue"/>
                <a:cs typeface="Helvetica Neue"/>
                <a:sym typeface="Helvetica Neue"/>
              </a:rPr>
              <a:t>HSF</a:t>
            </a:r>
            <a:r>
              <a:rPr lang="zh-CN" altLang="en-US" sz="2200" b="0" i="0" dirty="0" smtClean="0">
                <a:effectLst/>
                <a:latin typeface="Helvetica Neue"/>
                <a:ea typeface="Helvetica Neue"/>
                <a:cs typeface="Helvetica Neue"/>
                <a:sym typeface="Helvetica Neue"/>
              </a:rPr>
              <a:t>底层的通信框架使用</a:t>
            </a:r>
            <a:r>
              <a:rPr lang="en-US" altLang="zh-CN" sz="2200" b="0" i="0" dirty="0" err="1" smtClean="0">
                <a:effectLst/>
                <a:latin typeface="Helvetica Neue"/>
                <a:ea typeface="Helvetica Neue"/>
                <a:cs typeface="Helvetica Neue"/>
                <a:sym typeface="Helvetica Neue"/>
              </a:rPr>
              <a:t>Netty</a:t>
            </a:r>
            <a:r>
              <a:rPr lang="zh-CN" altLang="en-US" sz="2200" b="0" i="0" dirty="0" smtClean="0">
                <a:effectLst/>
                <a:latin typeface="Helvetica Neue"/>
                <a:ea typeface="Helvetica Neue"/>
                <a:cs typeface="Helvetica Neue"/>
                <a:sym typeface="Helvetica Neue"/>
              </a:rPr>
              <a:t>，</a:t>
            </a:r>
            <a:r>
              <a:rPr lang="en-US" altLang="zh-CN" sz="2200" b="0" i="0" dirty="0" err="1" smtClean="0">
                <a:effectLst/>
                <a:latin typeface="Helvetica Neue"/>
                <a:ea typeface="Helvetica Neue"/>
                <a:cs typeface="Helvetica Neue"/>
                <a:sym typeface="Helvetica Neue"/>
              </a:rPr>
              <a:t>Netty</a:t>
            </a:r>
            <a:r>
              <a:rPr lang="zh-CN" altLang="en-US" sz="2200" b="0" i="0" dirty="0" smtClean="0">
                <a:effectLst/>
                <a:latin typeface="Helvetica Neue"/>
                <a:ea typeface="Helvetica Neue"/>
                <a:cs typeface="Helvetica Neue"/>
                <a:sym typeface="Helvetica Neue"/>
              </a:rPr>
              <a:t>也实现了上述的</a:t>
            </a:r>
            <a:r>
              <a:rPr lang="en-US" altLang="zh-CN" sz="2200" b="0" i="0" dirty="0" smtClean="0">
                <a:effectLst/>
                <a:latin typeface="Helvetica Neue"/>
                <a:ea typeface="Helvetica Neue"/>
                <a:cs typeface="Helvetica Neue"/>
                <a:sym typeface="Helvetica Neue"/>
              </a:rPr>
              <a:t>Reactor</a:t>
            </a:r>
            <a:r>
              <a:rPr lang="zh-CN" altLang="en-US" sz="2200" b="0" i="0" dirty="0" smtClean="0">
                <a:effectLst/>
                <a:latin typeface="Helvetica Neue"/>
                <a:ea typeface="Helvetica Neue"/>
                <a:cs typeface="Helvetica Neue"/>
                <a:sym typeface="Helvetica Neue"/>
              </a:rPr>
              <a:t>模式</a:t>
            </a:r>
            <a:endParaRPr lang="en-US" altLang="zh-CN" sz="2200" b="0" i="0" dirty="0" smtClean="0">
              <a:effectLst/>
              <a:latin typeface="Helvetica Neue"/>
              <a:ea typeface="Helvetica Neue"/>
              <a:cs typeface="Helvetica Neue"/>
              <a:sym typeface="Helvetica Neue"/>
            </a:endParaRPr>
          </a:p>
          <a:p>
            <a:pPr marL="0" marR="0" lvl="0" indent="0" defTabSz="457200" eaLnBrk="1" fontAlgn="auto" latinLnBrk="0" hangingPunct="1">
              <a:lnSpc>
                <a:spcPct val="117999"/>
              </a:lnSpc>
              <a:spcBef>
                <a:spcPts val="0"/>
              </a:spcBef>
              <a:spcAft>
                <a:spcPts val="0"/>
              </a:spcAft>
              <a:buClrTx/>
              <a:buSzTx/>
              <a:buFontTx/>
              <a:buNone/>
              <a:tabLst/>
              <a:defRPr/>
            </a:pPr>
            <a:r>
              <a:rPr lang="zh-CN" altLang="en-US" sz="2200" b="0" i="0" dirty="0" smtClean="0">
                <a:effectLst/>
                <a:latin typeface="Helvetica Neue"/>
                <a:ea typeface="Helvetica Neue"/>
                <a:cs typeface="Helvetica Neue"/>
                <a:sym typeface="Helvetica Neue"/>
              </a:rPr>
              <a:t>在这种模式中，</a:t>
            </a:r>
            <a:r>
              <a:rPr lang="en-US" altLang="zh-CN" sz="2200" b="0" i="0" dirty="0" err="1" smtClean="0">
                <a:effectLst/>
                <a:latin typeface="Helvetica Neue"/>
                <a:ea typeface="Helvetica Neue"/>
                <a:cs typeface="Helvetica Neue"/>
                <a:sym typeface="Helvetica Neue"/>
              </a:rPr>
              <a:t>MainReactor</a:t>
            </a:r>
            <a:r>
              <a:rPr lang="zh-CN" altLang="en-US" sz="2200" b="0" i="0" dirty="0" smtClean="0">
                <a:effectLst/>
                <a:latin typeface="Helvetica Neue"/>
                <a:ea typeface="Helvetica Neue"/>
                <a:cs typeface="Helvetica Neue"/>
                <a:sym typeface="Helvetica Neue"/>
              </a:rPr>
              <a:t>只有一个，通过内部的</a:t>
            </a:r>
            <a:r>
              <a:rPr lang="en-US" altLang="zh-CN" sz="2200" b="0" i="0" dirty="0" smtClean="0">
                <a:effectLst/>
                <a:latin typeface="Helvetica Neue"/>
                <a:ea typeface="Helvetica Neue"/>
                <a:cs typeface="Helvetica Neue"/>
                <a:sym typeface="Helvetica Neue"/>
              </a:rPr>
              <a:t>NIO Selector</a:t>
            </a:r>
            <a:r>
              <a:rPr lang="zh-CN" altLang="en-US" sz="2200" b="0" i="0" dirty="0" smtClean="0">
                <a:effectLst/>
                <a:latin typeface="Helvetica Neue"/>
                <a:ea typeface="Helvetica Neue"/>
                <a:cs typeface="Helvetica Neue"/>
                <a:sym typeface="Helvetica Neue"/>
              </a:rPr>
              <a:t>只注册了</a:t>
            </a:r>
            <a:r>
              <a:rPr lang="en-US" altLang="zh-CN" sz="2200" b="0" i="0" dirty="0" smtClean="0">
                <a:effectLst/>
                <a:latin typeface="Helvetica Neue"/>
                <a:ea typeface="Helvetica Neue"/>
                <a:cs typeface="Helvetica Neue"/>
                <a:sym typeface="Helvetica Neue"/>
              </a:rPr>
              <a:t>OP_ACCEPT</a:t>
            </a:r>
            <a:r>
              <a:rPr lang="zh-CN" altLang="en-US" sz="2200" b="0" i="0" dirty="0" smtClean="0">
                <a:effectLst/>
                <a:latin typeface="Helvetica Neue"/>
                <a:ea typeface="Helvetica Neue"/>
                <a:cs typeface="Helvetica Neue"/>
                <a:sym typeface="Helvetica Neue"/>
              </a:rPr>
              <a:t>事件，也只能监听</a:t>
            </a:r>
            <a:r>
              <a:rPr lang="en-US" altLang="zh-CN" sz="2200" b="0" i="0" dirty="0" smtClean="0">
                <a:effectLst/>
                <a:latin typeface="Helvetica Neue"/>
                <a:ea typeface="Helvetica Neue"/>
                <a:cs typeface="Helvetica Neue"/>
                <a:sym typeface="Helvetica Neue"/>
              </a:rPr>
              <a:t>OP_ACCEPT</a:t>
            </a:r>
            <a:r>
              <a:rPr lang="zh-CN" altLang="en-US" sz="2200" b="0" i="0" dirty="0" smtClean="0">
                <a:effectLst/>
                <a:latin typeface="Helvetica Neue"/>
                <a:ea typeface="Helvetica Neue"/>
                <a:cs typeface="Helvetica Neue"/>
                <a:sym typeface="Helvetica Neue"/>
              </a:rPr>
              <a:t>事件</a:t>
            </a:r>
            <a:endParaRPr lang="en-US" altLang="zh-CN" sz="2200" b="0" i="0" dirty="0" smtClean="0">
              <a:effectLst/>
              <a:latin typeface="Helvetica Neue"/>
              <a:ea typeface="Helvetica Neue"/>
              <a:cs typeface="Helvetica Neue"/>
              <a:sym typeface="Helvetica Neue"/>
            </a:endParaRPr>
          </a:p>
          <a:p>
            <a:pPr marL="0" marR="0" lvl="0" indent="0" defTabSz="457200" eaLnBrk="1" fontAlgn="auto" latinLnBrk="0" hangingPunct="1">
              <a:lnSpc>
                <a:spcPct val="117999"/>
              </a:lnSpc>
              <a:spcBef>
                <a:spcPts val="0"/>
              </a:spcBef>
              <a:spcAft>
                <a:spcPts val="0"/>
              </a:spcAft>
              <a:buClrTx/>
              <a:buSzTx/>
              <a:buFontTx/>
              <a:buNone/>
              <a:tabLst/>
              <a:defRPr/>
            </a:pPr>
            <a:r>
              <a:rPr lang="zh-CN" altLang="en-US" sz="2200" b="0" i="0" dirty="0" smtClean="0">
                <a:effectLst/>
                <a:latin typeface="Helvetica Neue"/>
                <a:ea typeface="Helvetica Neue"/>
                <a:cs typeface="Helvetica Neue"/>
                <a:sym typeface="Helvetica Neue"/>
              </a:rPr>
              <a:t>当客户端有该事件到达的时候，响应客户端的连接请求，并派发给</a:t>
            </a:r>
            <a:r>
              <a:rPr lang="en-US" altLang="zh-CN" sz="2200" b="0" i="0" dirty="0" smtClean="0">
                <a:effectLst/>
                <a:latin typeface="Helvetica Neue"/>
                <a:ea typeface="Helvetica Neue"/>
                <a:cs typeface="Helvetica Neue"/>
                <a:sym typeface="Helvetica Neue"/>
              </a:rPr>
              <a:t>Acceptor</a:t>
            </a:r>
            <a:r>
              <a:rPr lang="zh-CN" altLang="en-US" sz="2200" b="0" i="0" dirty="0" smtClean="0">
                <a:effectLst/>
                <a:latin typeface="Helvetica Neue"/>
                <a:ea typeface="Helvetica Neue"/>
                <a:cs typeface="Helvetica Neue"/>
                <a:sym typeface="Helvetica Neue"/>
              </a:rPr>
              <a:t>处理。</a:t>
            </a:r>
            <a:endParaRPr lang="en-US" altLang="zh-CN" sz="2200" b="0" i="0" dirty="0" smtClean="0">
              <a:effectLst/>
              <a:latin typeface="Helvetica Neue"/>
              <a:ea typeface="Helvetica Neue"/>
              <a:cs typeface="Helvetica Neue"/>
              <a:sym typeface="Helvetica Neue"/>
            </a:endParaRPr>
          </a:p>
          <a:p>
            <a:pPr marL="0" marR="0" lvl="0" indent="0" defTabSz="457200" eaLnBrk="1" fontAlgn="auto" latinLnBrk="0" hangingPunct="1">
              <a:lnSpc>
                <a:spcPct val="117999"/>
              </a:lnSpc>
              <a:spcBef>
                <a:spcPts val="0"/>
              </a:spcBef>
              <a:spcAft>
                <a:spcPts val="0"/>
              </a:spcAft>
              <a:buClrTx/>
              <a:buSzTx/>
              <a:buFontTx/>
              <a:buNone/>
              <a:tabLst/>
              <a:defRPr/>
            </a:pPr>
            <a:r>
              <a:rPr lang="en-US" altLang="zh-CN" sz="2200" b="0" i="0" dirty="0" smtClean="0">
                <a:effectLst/>
                <a:latin typeface="Helvetica Neue"/>
                <a:ea typeface="Helvetica Neue"/>
                <a:cs typeface="Helvetica Neue"/>
                <a:sym typeface="Helvetica Neue"/>
              </a:rPr>
              <a:t>Acceptor</a:t>
            </a:r>
            <a:r>
              <a:rPr lang="zh-CN" altLang="en-US" sz="2200" b="0" i="0" dirty="0" smtClean="0">
                <a:effectLst/>
                <a:latin typeface="Helvetica Neue"/>
                <a:ea typeface="Helvetica Neue"/>
                <a:cs typeface="Helvetica Neue"/>
                <a:sym typeface="Helvetica Neue"/>
              </a:rPr>
              <a:t>接受连接后会给</a:t>
            </a:r>
            <a:r>
              <a:rPr lang="en-US" altLang="zh-CN" sz="2200" b="0" i="0" dirty="0" smtClean="0">
                <a:effectLst/>
                <a:latin typeface="Helvetica Neue"/>
                <a:ea typeface="Helvetica Neue"/>
                <a:cs typeface="Helvetica Neue"/>
                <a:sym typeface="Helvetica Neue"/>
              </a:rPr>
              <a:t>client</a:t>
            </a:r>
            <a:r>
              <a:rPr lang="zh-CN" altLang="en-US" sz="2200" b="0" i="0" dirty="0" smtClean="0">
                <a:effectLst/>
                <a:latin typeface="Helvetica Neue"/>
                <a:ea typeface="Helvetica Neue"/>
                <a:cs typeface="Helvetica Neue"/>
                <a:sym typeface="Helvetica Neue"/>
              </a:rPr>
              <a:t>绑定一个</a:t>
            </a:r>
            <a:r>
              <a:rPr lang="en-US" altLang="zh-CN" sz="2200" b="0" i="0" dirty="0" smtClean="0">
                <a:effectLst/>
                <a:latin typeface="Helvetica Neue"/>
                <a:ea typeface="Helvetica Neue"/>
                <a:cs typeface="Helvetica Neue"/>
                <a:sym typeface="Helvetica Neue"/>
              </a:rPr>
              <a:t>Handler</a:t>
            </a:r>
            <a:r>
              <a:rPr lang="zh-CN" altLang="en-US" sz="2200" b="0" i="0" dirty="0" smtClean="0">
                <a:effectLst/>
                <a:latin typeface="Helvetica Neue"/>
                <a:ea typeface="Helvetica Neue"/>
                <a:cs typeface="Helvetica Neue"/>
                <a:sym typeface="Helvetica Neue"/>
              </a:rPr>
              <a:t>并注册</a:t>
            </a:r>
            <a:r>
              <a:rPr lang="en-US" altLang="zh-CN" sz="2200" b="0" i="0" dirty="0" smtClean="0">
                <a:effectLst/>
                <a:latin typeface="Helvetica Neue"/>
                <a:ea typeface="Helvetica Neue"/>
                <a:cs typeface="Helvetica Neue"/>
                <a:sym typeface="Helvetica Neue"/>
              </a:rPr>
              <a:t>IO</a:t>
            </a:r>
            <a:r>
              <a:rPr lang="zh-CN" altLang="en-US" sz="2200" b="0" i="0" dirty="0" smtClean="0">
                <a:effectLst/>
                <a:latin typeface="Helvetica Neue"/>
                <a:ea typeface="Helvetica Neue"/>
                <a:cs typeface="Helvetica Neue"/>
                <a:sym typeface="Helvetica Neue"/>
              </a:rPr>
              <a:t>事件到</a:t>
            </a:r>
            <a:r>
              <a:rPr lang="en-US" altLang="zh-CN" sz="2200" b="0" i="0" dirty="0" smtClean="0">
                <a:effectLst/>
                <a:latin typeface="Helvetica Neue"/>
                <a:ea typeface="Helvetica Neue"/>
                <a:cs typeface="Helvetica Neue"/>
                <a:sym typeface="Helvetica Neue"/>
              </a:rPr>
              <a:t>Sub Reactor</a:t>
            </a:r>
            <a:r>
              <a:rPr lang="zh-CN" altLang="en-US" sz="2200" b="0" i="0" dirty="0" smtClean="0">
                <a:effectLst/>
                <a:latin typeface="Helvetica Neue"/>
                <a:ea typeface="Helvetica Neue"/>
                <a:cs typeface="Helvetica Neue"/>
                <a:sym typeface="Helvetica Neue"/>
              </a:rPr>
              <a:t>上监听，（</a:t>
            </a:r>
            <a:r>
              <a:rPr lang="en-US" altLang="zh-CN" sz="2200" b="0" i="0" dirty="0" smtClean="0">
                <a:effectLst/>
                <a:latin typeface="Helvetica Neue"/>
                <a:ea typeface="Helvetica Neue"/>
                <a:cs typeface="Helvetica Neue"/>
                <a:sym typeface="Helvetica Neue"/>
              </a:rPr>
              <a:t>IO</a:t>
            </a:r>
            <a:r>
              <a:rPr lang="zh-CN" altLang="en-US" sz="2200" b="0" i="0" dirty="0" smtClean="0">
                <a:effectLst/>
                <a:latin typeface="Helvetica Neue"/>
                <a:ea typeface="Helvetica Neue"/>
                <a:cs typeface="Helvetica Neue"/>
                <a:sym typeface="Helvetica Neue"/>
              </a:rPr>
              <a:t>事件选择注册给哪个</a:t>
            </a:r>
            <a:r>
              <a:rPr lang="en-US" altLang="zh-CN" sz="2200" b="0" i="0" dirty="0" smtClean="0">
                <a:effectLst/>
                <a:latin typeface="Helvetica Neue"/>
                <a:ea typeface="Helvetica Neue"/>
                <a:cs typeface="Helvetica Neue"/>
                <a:sym typeface="Helvetica Neue"/>
              </a:rPr>
              <a:t>Sub Reactor</a:t>
            </a:r>
            <a:r>
              <a:rPr lang="zh-CN" altLang="en-US" sz="2200" b="0" i="0" dirty="0" smtClean="0">
                <a:effectLst/>
                <a:latin typeface="Helvetica Neue"/>
                <a:ea typeface="Helvetica Neue"/>
                <a:cs typeface="Helvetica Neue"/>
                <a:sym typeface="Helvetica Neue"/>
              </a:rPr>
              <a:t>则是采用</a:t>
            </a:r>
            <a:r>
              <a:rPr lang="en-US" altLang="zh-CN" sz="2200" b="0" i="0" dirty="0" smtClean="0">
                <a:effectLst/>
                <a:latin typeface="Helvetica Neue"/>
                <a:ea typeface="Helvetica Neue"/>
                <a:cs typeface="Helvetica Neue"/>
                <a:sym typeface="Helvetica Neue"/>
              </a:rPr>
              <a:t>Round-robin</a:t>
            </a:r>
            <a:r>
              <a:rPr lang="zh-CN" altLang="en-US" sz="2200" b="0" i="0" dirty="0" smtClean="0">
                <a:effectLst/>
                <a:latin typeface="Helvetica Neue"/>
                <a:ea typeface="Helvetica Neue"/>
                <a:cs typeface="Helvetica Neue"/>
                <a:sym typeface="Helvetica Neue"/>
              </a:rPr>
              <a:t>的机制来分配）</a:t>
            </a:r>
            <a:endParaRPr lang="en-US" altLang="zh-CN" sz="2200" b="0" i="0" dirty="0" smtClean="0">
              <a:effectLst/>
              <a:latin typeface="Helvetica Neue"/>
              <a:ea typeface="Helvetica Neue"/>
              <a:cs typeface="Helvetica Neue"/>
              <a:sym typeface="Helvetica Neue"/>
            </a:endParaRPr>
          </a:p>
          <a:p>
            <a:pPr marL="0" marR="0" lvl="0" indent="0" defTabSz="457200" eaLnBrk="1" fontAlgn="auto" latinLnBrk="0" hangingPunct="1">
              <a:lnSpc>
                <a:spcPct val="117999"/>
              </a:lnSpc>
              <a:spcBef>
                <a:spcPts val="0"/>
              </a:spcBef>
              <a:spcAft>
                <a:spcPts val="0"/>
              </a:spcAft>
              <a:buClrTx/>
              <a:buSzTx/>
              <a:buFontTx/>
              <a:buNone/>
              <a:tabLst/>
              <a:defRPr/>
            </a:pPr>
            <a:r>
              <a:rPr lang="en-US" altLang="zh-CN" sz="2200" b="1" i="0" dirty="0" smtClean="0">
                <a:effectLst/>
                <a:latin typeface="Helvetica Neue"/>
                <a:ea typeface="Helvetica Neue"/>
                <a:cs typeface="Helvetica Neue"/>
                <a:sym typeface="Helvetica Neue"/>
              </a:rPr>
              <a:t>Sub</a:t>
            </a:r>
            <a:r>
              <a:rPr lang="en-US" altLang="zh-CN" sz="2200" b="1" i="0" baseline="0" dirty="0" smtClean="0">
                <a:effectLst/>
                <a:latin typeface="Helvetica Neue"/>
                <a:ea typeface="Helvetica Neue"/>
                <a:cs typeface="Helvetica Neue"/>
                <a:sym typeface="Helvetica Neue"/>
              </a:rPr>
              <a:t> Reactor</a:t>
            </a:r>
            <a:r>
              <a:rPr lang="zh-CN" altLang="en-US" sz="2200" b="1" i="0" baseline="0" dirty="0" smtClean="0">
                <a:effectLst/>
                <a:latin typeface="Helvetica Neue"/>
                <a:ea typeface="Helvetica Neue"/>
                <a:cs typeface="Helvetica Neue"/>
                <a:sym typeface="Helvetica Neue"/>
              </a:rPr>
              <a:t>可能有多个，每一个</a:t>
            </a:r>
            <a:r>
              <a:rPr lang="en-US" altLang="zh-CN" sz="2200" b="1" i="0" baseline="0" dirty="0" err="1" smtClean="0">
                <a:effectLst/>
                <a:latin typeface="Helvetica Neue"/>
                <a:ea typeface="Helvetica Neue"/>
                <a:cs typeface="Helvetica Neue"/>
                <a:sym typeface="Helvetica Neue"/>
              </a:rPr>
              <a:t>subReactor</a:t>
            </a:r>
            <a:r>
              <a:rPr lang="zh-CN" altLang="en-US" sz="2200" b="1" i="0" baseline="0" dirty="0" smtClean="0">
                <a:effectLst/>
                <a:latin typeface="Helvetica Neue"/>
                <a:ea typeface="Helvetica Neue"/>
                <a:cs typeface="Helvetica Neue"/>
                <a:sym typeface="Helvetica Neue"/>
              </a:rPr>
              <a:t>都会在一个独立线程中执行，并且维护一个独立的</a:t>
            </a:r>
            <a:r>
              <a:rPr lang="en-US" altLang="zh-CN" sz="2200" b="1" i="0" baseline="0" dirty="0" smtClean="0">
                <a:effectLst/>
                <a:latin typeface="Helvetica Neue"/>
                <a:ea typeface="Helvetica Neue"/>
                <a:cs typeface="Helvetica Neue"/>
                <a:sym typeface="Helvetica Neue"/>
              </a:rPr>
              <a:t>NIO Selector</a:t>
            </a:r>
            <a:r>
              <a:rPr lang="zh-CN" altLang="en-US" sz="2200" b="1" i="0" baseline="0" dirty="0" smtClean="0">
                <a:effectLst/>
                <a:latin typeface="Helvetica Neue"/>
                <a:ea typeface="Helvetica Neue"/>
                <a:cs typeface="Helvetica Neue"/>
                <a:sym typeface="Helvetica Neue"/>
              </a:rPr>
              <a:t>，</a:t>
            </a:r>
            <a:endParaRPr lang="en-US" altLang="zh-CN" sz="2200" b="1" i="0" baseline="0" dirty="0" smtClean="0">
              <a:effectLst/>
              <a:latin typeface="Helvetica Neue"/>
              <a:ea typeface="Helvetica Neue"/>
              <a:cs typeface="Helvetica Neue"/>
              <a:sym typeface="Helvetica Neue"/>
            </a:endParaRPr>
          </a:p>
          <a:p>
            <a:pPr marL="0" marR="0" lvl="0" indent="0" defTabSz="457200" eaLnBrk="1" fontAlgn="auto" latinLnBrk="0" hangingPunct="1">
              <a:lnSpc>
                <a:spcPct val="117999"/>
              </a:lnSpc>
              <a:spcBef>
                <a:spcPts val="0"/>
              </a:spcBef>
              <a:spcAft>
                <a:spcPts val="0"/>
              </a:spcAft>
              <a:buClrTx/>
              <a:buSzTx/>
              <a:buFontTx/>
              <a:buNone/>
              <a:tabLst/>
              <a:defRPr/>
            </a:pPr>
            <a:r>
              <a:rPr lang="zh-CN" altLang="en-US" sz="2200" b="0" i="0" dirty="0" smtClean="0">
                <a:effectLst/>
                <a:latin typeface="Helvetica Neue"/>
                <a:ea typeface="Helvetica Neue"/>
                <a:cs typeface="Helvetica Neue"/>
                <a:sym typeface="Helvetica Neue"/>
              </a:rPr>
              <a:t>负责监听</a:t>
            </a:r>
            <a:r>
              <a:rPr lang="en-US" altLang="zh-CN" sz="2200" b="0" i="0" dirty="0" smtClean="0">
                <a:effectLst/>
                <a:latin typeface="Helvetica Neue"/>
                <a:ea typeface="Helvetica Neue"/>
                <a:cs typeface="Helvetica Neue"/>
                <a:sym typeface="Helvetica Neue"/>
              </a:rPr>
              <a:t>IO</a:t>
            </a:r>
            <a:r>
              <a:rPr lang="zh-CN" altLang="en-US" sz="2200" b="0" i="0" dirty="0" smtClean="0">
                <a:effectLst/>
                <a:latin typeface="Helvetica Neue"/>
                <a:ea typeface="Helvetica Neue"/>
                <a:cs typeface="Helvetica Neue"/>
                <a:sym typeface="Helvetica Neue"/>
              </a:rPr>
              <a:t>事件，并派发</a:t>
            </a:r>
            <a:r>
              <a:rPr lang="en-US" altLang="zh-CN" sz="2200" b="0" i="0" dirty="0" smtClean="0">
                <a:effectLst/>
                <a:latin typeface="Helvetica Neue"/>
                <a:ea typeface="Helvetica Neue"/>
                <a:cs typeface="Helvetica Neue"/>
                <a:sym typeface="Helvetica Neue"/>
              </a:rPr>
              <a:t>IO</a:t>
            </a:r>
            <a:r>
              <a:rPr lang="zh-CN" altLang="en-US" sz="2200" b="0" i="0" dirty="0" smtClean="0">
                <a:effectLst/>
                <a:latin typeface="Helvetica Neue"/>
                <a:ea typeface="Helvetica Neue"/>
                <a:cs typeface="Helvetica Neue"/>
                <a:sym typeface="Helvetica Neue"/>
              </a:rPr>
              <a:t>事件给</a:t>
            </a:r>
            <a:r>
              <a:rPr lang="en-US" altLang="zh-CN" sz="2200" b="0" i="0" dirty="0" smtClean="0">
                <a:effectLst/>
                <a:latin typeface="Helvetica Neue"/>
                <a:ea typeface="Helvetica Neue"/>
                <a:cs typeface="Helvetica Neue"/>
                <a:sym typeface="Helvetica Neue"/>
              </a:rPr>
              <a:t>Handler</a:t>
            </a:r>
            <a:r>
              <a:rPr lang="zh-CN" altLang="en-US" sz="2200" b="0" i="0" dirty="0" smtClean="0">
                <a:effectLst/>
                <a:latin typeface="Helvetica Neue"/>
                <a:ea typeface="Helvetica Neue"/>
                <a:cs typeface="Helvetica Neue"/>
                <a:sym typeface="Helvetica Neue"/>
              </a:rPr>
              <a:t>处理，具体的处理交由线程池</a:t>
            </a:r>
            <a:endParaRPr lang="en-US" altLang="zh-CN" sz="2200" b="0" i="0" dirty="0" smtClean="0">
              <a:effectLst/>
              <a:latin typeface="Helvetica Neue"/>
              <a:ea typeface="Helvetica Neue"/>
              <a:cs typeface="Helvetica Neue"/>
              <a:sym typeface="Helvetica Neue"/>
            </a:endParaRPr>
          </a:p>
          <a:p>
            <a:pPr marL="0" marR="0" lvl="0" indent="0" defTabSz="457200" eaLnBrk="1" fontAlgn="auto" latinLnBrk="0" hangingPunct="1">
              <a:lnSpc>
                <a:spcPct val="117999"/>
              </a:lnSpc>
              <a:spcBef>
                <a:spcPts val="0"/>
              </a:spcBef>
              <a:spcAft>
                <a:spcPts val="0"/>
              </a:spcAft>
              <a:buClrTx/>
              <a:buSzTx/>
              <a:buFontTx/>
              <a:buNone/>
              <a:tabLst/>
              <a:defRPr/>
            </a:pPr>
            <a:r>
              <a:rPr lang="zh-CN" altLang="en-US" sz="2200" b="0" i="0" dirty="0" smtClean="0">
                <a:effectLst/>
                <a:latin typeface="Helvetica Neue"/>
                <a:ea typeface="Helvetica Neue"/>
                <a:cs typeface="Helvetica Neue"/>
                <a:sym typeface="Helvetica Neue"/>
              </a:rPr>
              <a:t>单独分配一个</a:t>
            </a:r>
            <a:r>
              <a:rPr lang="en-US" altLang="zh-CN" sz="2200" b="0" i="0" dirty="0" err="1" smtClean="0">
                <a:effectLst/>
                <a:latin typeface="Helvetica Neue"/>
                <a:ea typeface="Helvetica Neue"/>
                <a:cs typeface="Helvetica Neue"/>
                <a:sym typeface="Helvetica Neue"/>
              </a:rPr>
              <a:t>mainReactor</a:t>
            </a:r>
            <a:r>
              <a:rPr lang="zh-CN" altLang="en-US" sz="2200" b="0" i="0" dirty="0" smtClean="0">
                <a:effectLst/>
                <a:latin typeface="Helvetica Neue"/>
                <a:ea typeface="Helvetica Neue"/>
                <a:cs typeface="Helvetica Neue"/>
                <a:sym typeface="Helvetica Neue"/>
              </a:rPr>
              <a:t>负责监听连接，当服务器与客户端建立像</a:t>
            </a:r>
            <a:r>
              <a:rPr lang="en-US" altLang="zh-CN" sz="2200" b="0" i="0" dirty="0" smtClean="0">
                <a:effectLst/>
                <a:latin typeface="Helvetica Neue"/>
                <a:ea typeface="Helvetica Neue"/>
                <a:cs typeface="Helvetica Neue"/>
                <a:sym typeface="Helvetica Neue"/>
              </a:rPr>
              <a:t>TCP</a:t>
            </a:r>
            <a:r>
              <a:rPr lang="zh-CN" altLang="en-US" sz="2200" b="0" i="0" dirty="0" smtClean="0">
                <a:effectLst/>
                <a:latin typeface="Helvetica Neue"/>
                <a:ea typeface="Helvetica Neue"/>
                <a:cs typeface="Helvetica Neue"/>
                <a:sym typeface="Helvetica Neue"/>
              </a:rPr>
              <a:t>的三次连接的时候，跟</a:t>
            </a:r>
            <a:r>
              <a:rPr lang="en-US" altLang="zh-CN" sz="2200" b="0" i="0" dirty="0" err="1" smtClean="0">
                <a:effectLst/>
                <a:latin typeface="Helvetica Neue"/>
                <a:ea typeface="Helvetica Neue"/>
                <a:cs typeface="Helvetica Neue"/>
                <a:sym typeface="Helvetica Neue"/>
              </a:rPr>
              <a:t>subReactor</a:t>
            </a:r>
            <a:r>
              <a:rPr lang="zh-CN" altLang="en-US" sz="2200" b="0" i="0" dirty="0" smtClean="0">
                <a:effectLst/>
                <a:latin typeface="Helvetica Neue"/>
                <a:ea typeface="Helvetica Neue"/>
                <a:cs typeface="Helvetica Neue"/>
                <a:sym typeface="Helvetica Neue"/>
              </a:rPr>
              <a:t>处理真正的任务不冲突，相当于并发的进行业务逻辑和</a:t>
            </a:r>
            <a:r>
              <a:rPr lang="en-US" altLang="zh-CN" sz="2200" b="0" i="0" dirty="0" smtClean="0">
                <a:effectLst/>
                <a:latin typeface="Helvetica Neue"/>
                <a:ea typeface="Helvetica Neue"/>
                <a:cs typeface="Helvetica Neue"/>
                <a:sym typeface="Helvetica Neue"/>
              </a:rPr>
              <a:t>IO</a:t>
            </a:r>
            <a:r>
              <a:rPr lang="zh-CN" altLang="en-US" sz="2200" b="0" i="0" dirty="0" smtClean="0">
                <a:effectLst/>
                <a:latin typeface="Helvetica Neue"/>
                <a:ea typeface="Helvetica Neue"/>
                <a:cs typeface="Helvetica Neue"/>
                <a:sym typeface="Helvetica Neue"/>
              </a:rPr>
              <a:t>连接，提高系统效率。</a:t>
            </a:r>
            <a:endParaRPr lang="en-US" altLang="zh-TW" sz="2200" b="0" i="0" dirty="0" smtClean="0">
              <a:effectLst/>
              <a:latin typeface="Helvetica Neue"/>
              <a:ea typeface="Helvetica Neue"/>
              <a:cs typeface="Helvetica Neue"/>
              <a:sym typeface="Helvetica Neue"/>
            </a:endParaRPr>
          </a:p>
        </p:txBody>
      </p:sp>
    </p:spTree>
    <p:extLst>
      <p:ext uri="{BB962C8B-B14F-4D97-AF65-F5344CB8AC3E}">
        <p14:creationId xmlns:p14="http://schemas.microsoft.com/office/powerpoint/2010/main" val="29516578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algn="l"/>
            <a:r>
              <a:rPr lang="zh-CN" altLang="en-US" sz="2400" dirty="0" smtClean="0">
                <a:solidFill>
                  <a:srgbClr val="5C5D5E"/>
                </a:solidFill>
                <a:latin typeface="Source Sans Pro"/>
              </a:rPr>
              <a:t>阿里云</a:t>
            </a:r>
            <a:r>
              <a:rPr lang="zh-CN" altLang="en-US" sz="2400" dirty="0" smtClean="0">
                <a:solidFill>
                  <a:srgbClr val="5C5D5E"/>
                </a:solidFill>
                <a:latin typeface="Source Sans Pro"/>
              </a:rPr>
              <a:t>消息中心，花名云鸽，为阿里云各业务方提供短信</a:t>
            </a:r>
            <a:r>
              <a:rPr lang="zh-CN" altLang="en-US" sz="2400" dirty="0" smtClean="0">
                <a:solidFill>
                  <a:srgbClr val="5C5D5E"/>
                </a:solidFill>
                <a:latin typeface="Source Sans Pro"/>
              </a:rPr>
              <a:t>、语音、邮件</a:t>
            </a:r>
            <a:r>
              <a:rPr lang="zh-CN" altLang="en-US" sz="2400" dirty="0" smtClean="0">
                <a:solidFill>
                  <a:srgbClr val="5C5D5E"/>
                </a:solidFill>
                <a:latin typeface="Source Sans Pro"/>
              </a:rPr>
              <a:t>、旺旺、站内信、无线</a:t>
            </a:r>
            <a:r>
              <a:rPr lang="en-US" altLang="zh-CN" sz="2400" dirty="0" smtClean="0">
                <a:solidFill>
                  <a:srgbClr val="5C5D5E"/>
                </a:solidFill>
                <a:latin typeface="Source Sans Pro"/>
              </a:rPr>
              <a:t>App</a:t>
            </a:r>
            <a:r>
              <a:rPr lang="zh-CN" altLang="en-US" sz="2400" dirty="0" smtClean="0">
                <a:solidFill>
                  <a:srgbClr val="5C5D5E"/>
                </a:solidFill>
                <a:latin typeface="Source Sans Pro"/>
              </a:rPr>
              <a:t>等通道的消息发送服务</a:t>
            </a:r>
            <a:r>
              <a:rPr lang="zh-CN" altLang="en-US" sz="2400" dirty="0" smtClean="0">
                <a:solidFill>
                  <a:srgbClr val="5C5D5E"/>
                </a:solidFill>
                <a:latin typeface="Source Sans Pro"/>
              </a:rPr>
              <a:t>。</a:t>
            </a:r>
            <a:endParaRPr lang="en-US" altLang="zh-CN" sz="2400" dirty="0" smtClean="0">
              <a:solidFill>
                <a:srgbClr val="5C5D5E"/>
              </a:solidFill>
              <a:latin typeface="Source Sans Pro"/>
            </a:endParaRPr>
          </a:p>
          <a:p>
            <a:pPr algn="l"/>
            <a:r>
              <a:rPr lang="zh-CN" altLang="en-US" sz="2400" dirty="0" smtClean="0">
                <a:solidFill>
                  <a:srgbClr val="5C5D5E"/>
                </a:solidFill>
                <a:latin typeface="Source Sans Pro"/>
              </a:rPr>
              <a:t>针对</a:t>
            </a:r>
            <a:r>
              <a:rPr lang="zh-CN" altLang="en-US" sz="2400" dirty="0" smtClean="0">
                <a:solidFill>
                  <a:srgbClr val="5C5D5E"/>
                </a:solidFill>
                <a:latin typeface="Source Sans Pro"/>
              </a:rPr>
              <a:t>各业务方的通用需求，提供消息合并、疲劳度控制等功能的封装</a:t>
            </a:r>
            <a:r>
              <a:rPr lang="zh-CN" altLang="en-US" sz="2400" dirty="0" smtClean="0">
                <a:solidFill>
                  <a:srgbClr val="5C5D5E"/>
                </a:solidFill>
                <a:latin typeface="Source Sans Pro"/>
              </a:rPr>
              <a:t>。在</a:t>
            </a:r>
            <a:r>
              <a:rPr lang="en-US" altLang="zh-CN" sz="2400" dirty="0" smtClean="0">
                <a:solidFill>
                  <a:srgbClr val="5C5D5E"/>
                </a:solidFill>
                <a:latin typeface="Source Sans Pro"/>
              </a:rPr>
              <a:t>ABC</a:t>
            </a:r>
            <a:r>
              <a:rPr lang="zh-CN" altLang="en-US" sz="2400" dirty="0" smtClean="0">
                <a:solidFill>
                  <a:srgbClr val="5C5D5E"/>
                </a:solidFill>
                <a:latin typeface="Source Sans Pro"/>
              </a:rPr>
              <a:t>系统中，我们提供消息发送规则和内容的配置页面，以及发送日志查询页面，方便各业务方接入</a:t>
            </a:r>
            <a:r>
              <a:rPr lang="zh-CN" altLang="en-US" sz="2400" dirty="0" smtClean="0">
                <a:solidFill>
                  <a:srgbClr val="5C5D5E"/>
                </a:solidFill>
                <a:latin typeface="Source Sans Pro"/>
              </a:rPr>
              <a:t>。</a:t>
            </a:r>
            <a:endParaRPr lang="en-US" altLang="zh-CN" sz="2400" dirty="0" smtClean="0">
              <a:solidFill>
                <a:srgbClr val="5C5D5E"/>
              </a:solidFill>
              <a:latin typeface="Source Sans Pro"/>
            </a:endParaRPr>
          </a:p>
          <a:p>
            <a:pPr algn="l"/>
            <a:r>
              <a:rPr lang="zh-CN" altLang="en-US" sz="2400" dirty="0" smtClean="0">
                <a:solidFill>
                  <a:srgbClr val="5C5D5E"/>
                </a:solidFill>
                <a:latin typeface="Source Sans Pro"/>
              </a:rPr>
              <a:t>一些特点</a:t>
            </a:r>
            <a:endParaRPr lang="en-US" altLang="zh-CN" sz="2400" dirty="0" smtClean="0"/>
          </a:p>
          <a:p>
            <a:pPr algn="l">
              <a:buFont typeface="Arial" panose="020B0604020202020204" pitchFamily="34" charset="0"/>
              <a:buChar char="•"/>
            </a:pPr>
            <a:r>
              <a:rPr lang="zh-CN" altLang="en-US" sz="2400" b="1" dirty="0" smtClean="0">
                <a:solidFill>
                  <a:srgbClr val="444444"/>
                </a:solidFill>
                <a:latin typeface="Source Sans Pro"/>
              </a:rPr>
              <a:t>智能发送接口</a:t>
            </a:r>
            <a:r>
              <a:rPr lang="zh-CN" altLang="en-US" sz="2400" dirty="0" smtClean="0">
                <a:solidFill>
                  <a:srgbClr val="444444"/>
                </a:solidFill>
                <a:latin typeface="Source Sans Pro"/>
              </a:rPr>
              <a:t>：云鸽根据业务方传过来的用户</a:t>
            </a:r>
            <a:r>
              <a:rPr lang="en-US" altLang="zh-CN" sz="2400" dirty="0" err="1" smtClean="0">
                <a:solidFill>
                  <a:srgbClr val="444444"/>
                </a:solidFill>
                <a:latin typeface="Source Sans Pro"/>
              </a:rPr>
              <a:t>aliuid</a:t>
            </a:r>
            <a:r>
              <a:rPr lang="en-US" altLang="zh-CN" sz="2400" dirty="0" smtClean="0">
                <a:solidFill>
                  <a:srgbClr val="444444"/>
                </a:solidFill>
                <a:latin typeface="Source Sans Pro"/>
              </a:rPr>
              <a:t>(</a:t>
            </a:r>
            <a:r>
              <a:rPr lang="zh-CN" altLang="en-US" sz="2400" dirty="0" smtClean="0">
                <a:solidFill>
                  <a:srgbClr val="444444"/>
                </a:solidFill>
                <a:latin typeface="Source Sans Pro"/>
              </a:rPr>
              <a:t>也叫</a:t>
            </a:r>
            <a:r>
              <a:rPr lang="en-US" altLang="zh-CN" sz="2400" dirty="0" err="1" smtClean="0">
                <a:solidFill>
                  <a:srgbClr val="444444"/>
                </a:solidFill>
                <a:latin typeface="Source Sans Pro"/>
              </a:rPr>
              <a:t>kp</a:t>
            </a:r>
            <a:r>
              <a:rPr lang="en-US" altLang="zh-CN" sz="2400" dirty="0" smtClean="0">
                <a:solidFill>
                  <a:srgbClr val="444444"/>
                </a:solidFill>
                <a:latin typeface="Source Sans Pro"/>
              </a:rPr>
              <a:t>)</a:t>
            </a:r>
            <a:r>
              <a:rPr lang="zh-CN" altLang="en-US" sz="2400" dirty="0" smtClean="0">
                <a:solidFill>
                  <a:srgbClr val="444444"/>
                </a:solidFill>
                <a:latin typeface="Source Sans Pro"/>
              </a:rPr>
              <a:t>去账户中心获取用户联系信息并发送消息。通过</a:t>
            </a:r>
            <a:r>
              <a:rPr lang="en-US" altLang="zh-CN" sz="2400" dirty="0" err="1" smtClean="0">
                <a:solidFill>
                  <a:srgbClr val="444444"/>
                </a:solidFill>
                <a:latin typeface="Source Sans Pro"/>
              </a:rPr>
              <a:t>aliuid</a:t>
            </a:r>
            <a:r>
              <a:rPr lang="zh-CN" altLang="en-US" sz="2400" dirty="0" smtClean="0">
                <a:solidFill>
                  <a:srgbClr val="444444"/>
                </a:solidFill>
                <a:latin typeface="Source Sans Pro"/>
              </a:rPr>
              <a:t>发送的消息，用户可在官网控制台设置消息接收规则、发送目标。</a:t>
            </a:r>
          </a:p>
          <a:p>
            <a:pPr algn="l">
              <a:buFont typeface="Arial" panose="020B0604020202020204" pitchFamily="34" charset="0"/>
              <a:buChar char="•"/>
            </a:pPr>
            <a:r>
              <a:rPr lang="zh-CN" altLang="en-US" sz="2400" b="1" dirty="0" smtClean="0">
                <a:solidFill>
                  <a:srgbClr val="444444"/>
                </a:solidFill>
                <a:latin typeface="Source Sans Pro"/>
              </a:rPr>
              <a:t>消息事件分类（原名消息订阅）：</a:t>
            </a:r>
            <a:r>
              <a:rPr lang="zh-CN" altLang="en-US" sz="2400" dirty="0" smtClean="0">
                <a:solidFill>
                  <a:srgbClr val="444444"/>
                </a:solidFill>
                <a:latin typeface="Source Sans Pro"/>
              </a:rPr>
              <a:t> 用户可在官网控制台中为每个分类设置是否接收，且可设置谁来接收。此选项用来关联用户的设置</a:t>
            </a:r>
          </a:p>
          <a:p>
            <a:pPr algn="l">
              <a:buFont typeface="Arial" panose="020B0604020202020204" pitchFamily="34" charset="0"/>
              <a:buChar char="•"/>
            </a:pPr>
            <a:r>
              <a:rPr lang="zh-CN" altLang="en-US" sz="2400" b="1" dirty="0" smtClean="0">
                <a:solidFill>
                  <a:srgbClr val="444444"/>
                </a:solidFill>
                <a:latin typeface="Source Sans Pro"/>
              </a:rPr>
              <a:t>疲劳度控制：</a:t>
            </a:r>
            <a:r>
              <a:rPr lang="zh-CN" altLang="en-US" sz="2400" dirty="0" smtClean="0">
                <a:solidFill>
                  <a:srgbClr val="444444"/>
                </a:solidFill>
                <a:latin typeface="Source Sans Pro"/>
              </a:rPr>
              <a:t>支持对发送次数、信息发送时间段、信息接收时间段等维度控制疲劳度。</a:t>
            </a:r>
          </a:p>
          <a:p>
            <a:pPr algn="l">
              <a:buFont typeface="Arial" panose="020B0604020202020204" pitchFamily="34" charset="0"/>
              <a:buChar char="•"/>
            </a:pPr>
            <a:r>
              <a:rPr lang="zh-CN" altLang="en-US" sz="2400" b="1" dirty="0" smtClean="0">
                <a:solidFill>
                  <a:srgbClr val="444444"/>
                </a:solidFill>
                <a:latin typeface="Source Sans Pro"/>
              </a:rPr>
              <a:t>消息合并：</a:t>
            </a:r>
            <a:r>
              <a:rPr lang="zh-CN" altLang="en-US" sz="2400" dirty="0" smtClean="0">
                <a:solidFill>
                  <a:srgbClr val="444444"/>
                </a:solidFill>
                <a:latin typeface="Source Sans Pro"/>
              </a:rPr>
              <a:t> 按指定规则，将多条消息合并为较少条数发送给用户，并支持一维或二维合并，提升体验</a:t>
            </a:r>
            <a:r>
              <a:rPr lang="zh-CN" altLang="en-US" sz="2400" dirty="0" smtClean="0">
                <a:solidFill>
                  <a:srgbClr val="444444"/>
                </a:solidFill>
                <a:latin typeface="Source Sans Pro"/>
              </a:rPr>
              <a:t>。</a:t>
            </a:r>
            <a:endParaRPr lang="en-US" altLang="zh-CN" sz="2400" dirty="0" smtClean="0">
              <a:solidFill>
                <a:srgbClr val="444444"/>
              </a:solidFill>
              <a:latin typeface="Source Sans Pro"/>
            </a:endParaRPr>
          </a:p>
          <a:p>
            <a:pPr algn="l">
              <a:buFont typeface="Arial" panose="020B0604020202020204" pitchFamily="34" charset="0"/>
              <a:buChar char="•"/>
            </a:pPr>
            <a:r>
              <a:rPr lang="zh-CN" altLang="en-US" sz="2400" b="1" dirty="0" smtClean="0">
                <a:solidFill>
                  <a:srgbClr val="444444"/>
                </a:solidFill>
                <a:latin typeface="Source Sans Pro"/>
              </a:rPr>
              <a:t>支持</a:t>
            </a:r>
            <a:r>
              <a:rPr lang="zh-CN" altLang="en-US" sz="2400" b="1" dirty="0" smtClean="0">
                <a:solidFill>
                  <a:srgbClr val="444444"/>
                </a:solidFill>
                <a:latin typeface="Source Sans Pro"/>
              </a:rPr>
              <a:t>幂等性</a:t>
            </a:r>
          </a:p>
          <a:p>
            <a:pPr algn="l"/>
            <a:endParaRPr lang="zh-CN" altLang="en-US" dirty="0"/>
          </a:p>
        </p:txBody>
      </p:sp>
    </p:spTree>
    <p:extLst>
      <p:ext uri="{BB962C8B-B14F-4D97-AF65-F5344CB8AC3E}">
        <p14:creationId xmlns:p14="http://schemas.microsoft.com/office/powerpoint/2010/main" val="40406878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algn="l"/>
            <a:endParaRPr lang="zh-CN" altLang="en-US" dirty="0"/>
          </a:p>
        </p:txBody>
      </p:sp>
    </p:spTree>
    <p:extLst>
      <p:ext uri="{BB962C8B-B14F-4D97-AF65-F5344CB8AC3E}">
        <p14:creationId xmlns:p14="http://schemas.microsoft.com/office/powerpoint/2010/main" val="41945734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smtClean="0"/>
              <a:t>由于消息中心连接了大量的业务方，他们需要调用我们的接口来实现各种功能。所以经常会遇到很多调用接口或者创建模板或者使用方面的各种问题，这些问题很有可能重复，有可能描述不清楚。所以在这个背景之下，我开发了一个消息中心的答疑社区，提供了向我们提问，查看解决进度，以及常见问题三大功能。让问题处理的这个过程更加透明让大家经常遇到的问题通过查看文档资料就能解决。</a:t>
            </a:r>
            <a:endParaRPr lang="en-US" altLang="zh-CN" dirty="0" smtClean="0"/>
          </a:p>
          <a:p>
            <a:r>
              <a:rPr lang="zh-CN" altLang="en-US" dirty="0" smtClean="0"/>
              <a:t>整个开发过程大概历时一个月，从致源师兄帮我在</a:t>
            </a:r>
            <a:r>
              <a:rPr lang="en-US" altLang="zh-CN" dirty="0" err="1" smtClean="0"/>
              <a:t>Aone</a:t>
            </a:r>
            <a:r>
              <a:rPr lang="zh-CN" altLang="en-US" dirty="0" smtClean="0"/>
              <a:t>中申请</a:t>
            </a:r>
            <a:r>
              <a:rPr lang="en-US" altLang="zh-CN" dirty="0" smtClean="0"/>
              <a:t>Pandora</a:t>
            </a:r>
            <a:r>
              <a:rPr lang="en-US" altLang="zh-CN" baseline="0" dirty="0" smtClean="0"/>
              <a:t> </a:t>
            </a:r>
            <a:r>
              <a:rPr lang="zh-CN" altLang="en-US" baseline="0" dirty="0" smtClean="0"/>
              <a:t>项目开始，到铜牛师兄推荐我用前端脚手架，到我自己联调前后端逻辑代码，最终通过玄安师兄的帮助将项目发布到日常环境中。最后对整个开发过程的一个总结。</a:t>
            </a:r>
            <a:endParaRPr lang="zh-CN" altLang="en-US" dirty="0"/>
          </a:p>
        </p:txBody>
      </p:sp>
    </p:spTree>
    <p:extLst>
      <p:ext uri="{BB962C8B-B14F-4D97-AF65-F5344CB8AC3E}">
        <p14:creationId xmlns:p14="http://schemas.microsoft.com/office/powerpoint/2010/main" val="20774738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smtClean="0"/>
              <a:t>第三部分是合作开发，主要是云狄师兄在青苗班中为我们布置的购物车的大项目。我们七个小伙伴来自北京、无锡和杭州，其中一窍负责整个框架的设计，包晓芳同学负责前端的整个代码，筠舟实现了缓存相关的</a:t>
            </a:r>
            <a:r>
              <a:rPr lang="en-US" altLang="zh-CN" dirty="0" smtClean="0"/>
              <a:t>demo</a:t>
            </a:r>
            <a:r>
              <a:rPr lang="zh-CN" altLang="en-US" dirty="0" smtClean="0"/>
              <a:t>，书云和东瑜负责数据库的相关操作，我主要负责中间件在整个项目中的应用，同时在后期负责联调。</a:t>
            </a:r>
            <a:endParaRPr lang="en-US" altLang="zh-CN" dirty="0" smtClean="0"/>
          </a:p>
          <a:p>
            <a:r>
              <a:rPr lang="zh-CN" altLang="en-US" dirty="0" smtClean="0"/>
              <a:t>最后我们的项目是以分支的形式提交在了云狄师兄创建的的</a:t>
            </a:r>
            <a:r>
              <a:rPr lang="en-US" altLang="zh-CN" dirty="0" err="1" smtClean="0"/>
              <a:t>GitLab</a:t>
            </a:r>
            <a:r>
              <a:rPr lang="zh-CN" altLang="en-US" dirty="0" smtClean="0"/>
              <a:t>中。项目成果如上面的动图所示，基本实现了商品的展示，查询，添加购物车，模拟交易等功能。</a:t>
            </a:r>
            <a:endParaRPr lang="zh-CN" altLang="en-US" dirty="0"/>
          </a:p>
        </p:txBody>
      </p:sp>
    </p:spTree>
    <p:extLst>
      <p:ext uri="{BB962C8B-B14F-4D97-AF65-F5344CB8AC3E}">
        <p14:creationId xmlns:p14="http://schemas.microsoft.com/office/powerpoint/2010/main" val="37023437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4168679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smtClean="0"/>
              <a:t>最后一部分我想分享自己在阿里的两个月</a:t>
            </a:r>
            <a:endParaRPr lang="en-US" altLang="zh-CN" dirty="0" smtClean="0"/>
          </a:p>
          <a:p>
            <a:r>
              <a:rPr lang="zh-CN" altLang="en-US" dirty="0" smtClean="0"/>
              <a:t>青苗班与百技的两天培训，让我充分感觉到这是一个充满活力和想象力的团队</a:t>
            </a:r>
            <a:endParaRPr lang="en-US" altLang="zh-CN" dirty="0" smtClean="0"/>
          </a:p>
          <a:p>
            <a:r>
              <a:rPr lang="zh-CN" altLang="en-US" dirty="0" smtClean="0"/>
              <a:t>加入到阿里云消息中心，主要遇到了铜牛、致源、玄安三位师兄，一起交流，学习，不断进步，师兄们也给了我很多技术上和工作中的指导</a:t>
            </a:r>
            <a:endParaRPr lang="en-US" altLang="zh-CN" dirty="0" smtClean="0"/>
          </a:p>
          <a:p>
            <a:r>
              <a:rPr lang="zh-CN" altLang="en-US" dirty="0" smtClean="0"/>
              <a:t>青苗班的课程，各位专业知识丰富而又耐心的师兄师姐。大瑞师兄讲的基础知识，铁琴师兄讲的</a:t>
            </a:r>
            <a:r>
              <a:rPr lang="en-US" altLang="zh-CN" dirty="0" smtClean="0"/>
              <a:t>Java</a:t>
            </a:r>
            <a:r>
              <a:rPr lang="zh-CN" altLang="en-US" dirty="0" smtClean="0"/>
              <a:t>框架，松禅和</a:t>
            </a:r>
            <a:r>
              <a:rPr lang="zh-CN" altLang="en-US" sz="2200" b="0" i="0" dirty="0" smtClean="0">
                <a:effectLst/>
                <a:latin typeface="Helvetica Neue"/>
                <a:ea typeface="Helvetica Neue"/>
                <a:cs typeface="Helvetica Neue"/>
                <a:sym typeface="Helvetica Neue"/>
              </a:rPr>
              <a:t>晗羿讲</a:t>
            </a:r>
            <a:r>
              <a:rPr lang="zh-CN" altLang="en-US" dirty="0" smtClean="0"/>
              <a:t>的测试，驷金师兄分享的</a:t>
            </a:r>
            <a:r>
              <a:rPr lang="en-US" altLang="zh-CN" dirty="0" smtClean="0"/>
              <a:t>spring</a:t>
            </a:r>
            <a:r>
              <a:rPr lang="zh-CN" altLang="en-US" dirty="0" smtClean="0"/>
              <a:t>生态，侯峰师兄的前端知识，语蝶师姐讲的数据知识，云狄师兄的中间件分享，包括多线程和并发以及分享运维的师兄。都让我受益匪浅。</a:t>
            </a:r>
            <a:endParaRPr lang="en-US" altLang="zh-CN" dirty="0" smtClean="0"/>
          </a:p>
          <a:p>
            <a:r>
              <a:rPr lang="zh-CN" altLang="en-US" dirty="0" smtClean="0"/>
              <a:t>最后结合这两个月的经历，我提出了对自己的四点期望。</a:t>
            </a:r>
            <a:endParaRPr lang="en-US" altLang="zh-CN" dirty="0" smtClean="0"/>
          </a:p>
          <a:p>
            <a:r>
              <a:rPr lang="zh-CN" altLang="en-US" dirty="0" smtClean="0"/>
              <a:t>谢谢大家</a:t>
            </a:r>
            <a:endParaRPr lang="zh-CN" altLang="en-US" dirty="0"/>
          </a:p>
        </p:txBody>
      </p:sp>
    </p:spTree>
    <p:extLst>
      <p:ext uri="{BB962C8B-B14F-4D97-AF65-F5344CB8AC3E}">
        <p14:creationId xmlns:p14="http://schemas.microsoft.com/office/powerpoint/2010/main" val="19619994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smtClean="0"/>
              <a:t>在熟悉团队业务这块，经过与师兄不断的交流学习，我主要了解了团队的消息中心。我们是一个支撑业务的平台，前台小二们通过我们提供的服务，配置短信语音邮件钉钉等模板，发送消息直接与用户进行交流。</a:t>
            </a:r>
            <a:endParaRPr lang="en-US" altLang="zh-CN" dirty="0" smtClean="0"/>
          </a:p>
          <a:p>
            <a:r>
              <a:rPr lang="zh-CN" altLang="en-US" dirty="0" smtClean="0"/>
              <a:t>同时对于我们在工作中遇到很多接口调用者的疑问，我也开发了一个答疑社区，希望通过该社区能够提升问题的质量，加快问题解决的速度，减少不必要的人工参与。</a:t>
            </a:r>
            <a:endParaRPr lang="zh-CN" altLang="en-US" dirty="0"/>
          </a:p>
        </p:txBody>
      </p:sp>
    </p:spTree>
    <p:extLst>
      <p:ext uri="{BB962C8B-B14F-4D97-AF65-F5344CB8AC3E}">
        <p14:creationId xmlns:p14="http://schemas.microsoft.com/office/powerpoint/2010/main" val="7314543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smtClean="0"/>
              <a:t>第三个合作开发是我们青苗班在培训过程中，云狄师兄给我们安排的一个大作业。我们自发组成了一个团队，历时三周，完成了从需求设计到看到成果的整个流程。</a:t>
            </a:r>
            <a:endParaRPr lang="zh-CN" altLang="en-US" dirty="0"/>
          </a:p>
        </p:txBody>
      </p:sp>
    </p:spTree>
    <p:extLst>
      <p:ext uri="{BB962C8B-B14F-4D97-AF65-F5344CB8AC3E}">
        <p14:creationId xmlns:p14="http://schemas.microsoft.com/office/powerpoint/2010/main" val="23722181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smtClean="0"/>
              <a:t>第四部分，主要想分享一下我自己在这两个月当中，感受到的公司文化和价值观、人才观，以及生活工作的状态</a:t>
            </a:r>
            <a:endParaRPr lang="zh-CN" altLang="en-US" dirty="0"/>
          </a:p>
        </p:txBody>
      </p:sp>
    </p:spTree>
    <p:extLst>
      <p:ext uri="{BB962C8B-B14F-4D97-AF65-F5344CB8AC3E}">
        <p14:creationId xmlns:p14="http://schemas.microsoft.com/office/powerpoint/2010/main" val="18990504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smtClean="0"/>
              <a:t>最后就是总结一下这两个月以来，经历的很多美好的事情，学到的很多技术上生活上的东西。</a:t>
            </a:r>
            <a:endParaRPr lang="zh-CN" altLang="en-US" dirty="0"/>
          </a:p>
        </p:txBody>
      </p:sp>
    </p:spTree>
    <p:extLst>
      <p:ext uri="{BB962C8B-B14F-4D97-AF65-F5344CB8AC3E}">
        <p14:creationId xmlns:p14="http://schemas.microsoft.com/office/powerpoint/2010/main" val="26784194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smtClean="0"/>
              <a:t>这是我结合师兄的资料，总结出的阿里云的业务运行环境</a:t>
            </a:r>
            <a:endParaRPr lang="en-US" altLang="zh-CN" dirty="0" smtClean="0"/>
          </a:p>
          <a:p>
            <a:r>
              <a:rPr lang="zh-CN" altLang="en-US" dirty="0" smtClean="0"/>
              <a:t>客户端通过</a:t>
            </a:r>
            <a:r>
              <a:rPr lang="en-US" altLang="zh-CN" dirty="0" smtClean="0"/>
              <a:t>HTTP</a:t>
            </a:r>
            <a:r>
              <a:rPr lang="zh-CN" altLang="en-US" dirty="0" smtClean="0"/>
              <a:t>或</a:t>
            </a:r>
            <a:r>
              <a:rPr lang="en-US" altLang="zh-CN" dirty="0" smtClean="0"/>
              <a:t>HTTPS</a:t>
            </a:r>
            <a:r>
              <a:rPr lang="zh-CN" altLang="en-US" dirty="0" smtClean="0"/>
              <a:t>协议访问我们的服务的时候。首先通过</a:t>
            </a:r>
            <a:r>
              <a:rPr lang="en-US" altLang="zh-CN" dirty="0" smtClean="0"/>
              <a:t>LVS</a:t>
            </a:r>
            <a:r>
              <a:rPr lang="zh-CN" altLang="en-US" dirty="0" smtClean="0"/>
              <a:t>负载均衡层将请求交到反向代理服务器</a:t>
            </a:r>
            <a:r>
              <a:rPr lang="en-US" altLang="zh-CN" dirty="0" err="1" smtClean="0"/>
              <a:t>Tengine</a:t>
            </a:r>
            <a:r>
              <a:rPr lang="zh-CN" altLang="en-US" dirty="0" smtClean="0"/>
              <a:t>中</a:t>
            </a:r>
            <a:r>
              <a:rPr lang="zh-CN" altLang="en-US" sz="2200" b="0" i="0" dirty="0" smtClean="0">
                <a:effectLst/>
                <a:latin typeface="Helvetica Neue"/>
                <a:sym typeface="Helvetica Neue"/>
              </a:rPr>
              <a:t>，</a:t>
            </a:r>
            <a:r>
              <a:rPr lang="en-US" altLang="zh-CN" sz="2200" b="0" i="0" dirty="0" err="1" smtClean="0">
                <a:effectLst/>
                <a:latin typeface="Helvetica Neue"/>
                <a:sym typeface="Helvetica Neue"/>
              </a:rPr>
              <a:t>Tengine</a:t>
            </a:r>
            <a:r>
              <a:rPr lang="zh-CN" altLang="en-US" sz="2200" b="0" i="0" dirty="0" smtClean="0">
                <a:effectLst/>
                <a:latin typeface="Helvetica Neue"/>
                <a:ea typeface="Helvetica Neue"/>
                <a:cs typeface="Helvetica Neue"/>
                <a:sym typeface="Helvetica Neue"/>
              </a:rPr>
              <a:t>负责完成和</a:t>
            </a:r>
            <a:r>
              <a:rPr lang="en-US" altLang="zh-CN" sz="2200" b="0" i="0" dirty="0" smtClean="0">
                <a:effectLst/>
                <a:latin typeface="Helvetica Neue"/>
                <a:ea typeface="Helvetica Neue"/>
                <a:cs typeface="Helvetica Neue"/>
                <a:sym typeface="Helvetica Neue"/>
              </a:rPr>
              <a:t>client</a:t>
            </a:r>
            <a:r>
              <a:rPr lang="zh-CN" altLang="en-US" sz="2200" b="0" i="0" dirty="0" smtClean="0">
                <a:effectLst/>
                <a:latin typeface="Helvetica Neue"/>
                <a:ea typeface="Helvetica Neue"/>
                <a:cs typeface="Helvetica Neue"/>
                <a:sym typeface="Helvetica Neue"/>
              </a:rPr>
              <a:t>端的</a:t>
            </a:r>
            <a:r>
              <a:rPr lang="en-US" altLang="zh-CN" sz="2200" b="0" i="0" dirty="0" smtClean="0">
                <a:effectLst/>
                <a:latin typeface="Helvetica Neue"/>
                <a:ea typeface="Helvetica Neue"/>
                <a:cs typeface="Helvetica Neue"/>
                <a:sym typeface="Helvetica Neue"/>
              </a:rPr>
              <a:t>SSL</a:t>
            </a:r>
            <a:r>
              <a:rPr lang="zh-CN" altLang="en-US" sz="2200" b="0" i="0" dirty="0" smtClean="0">
                <a:effectLst/>
                <a:latin typeface="Helvetica Neue"/>
                <a:ea typeface="Helvetica Neue"/>
                <a:cs typeface="Helvetica Neue"/>
                <a:sym typeface="Helvetica Neue"/>
              </a:rPr>
              <a:t>交互，并通过到</a:t>
            </a:r>
            <a:r>
              <a:rPr lang="en-US" altLang="zh-CN" sz="2200" b="0" i="0" dirty="0" err="1" smtClean="0">
                <a:effectLst/>
                <a:latin typeface="Helvetica Neue"/>
                <a:ea typeface="Helvetica Neue"/>
                <a:cs typeface="Helvetica Neue"/>
                <a:sym typeface="Helvetica Neue"/>
              </a:rPr>
              <a:t>Vipserver</a:t>
            </a:r>
            <a:r>
              <a:rPr lang="zh-CN" altLang="en-US" sz="2200" b="0" i="0" dirty="0" smtClean="0">
                <a:effectLst/>
                <a:latin typeface="Helvetica Neue"/>
                <a:ea typeface="Helvetica Neue"/>
                <a:cs typeface="Helvetica Neue"/>
                <a:sym typeface="Helvetica Neue"/>
              </a:rPr>
              <a:t>的实时同步获取业务服务器信息，从而将统一接入层流量转发到业务的应用分组。</a:t>
            </a:r>
            <a:endParaRPr lang="en-US" altLang="zh-CN" sz="2200" b="0" i="0" dirty="0" smtClean="0">
              <a:effectLst/>
              <a:latin typeface="Helvetica Neue"/>
              <a:ea typeface="Helvetica Neue"/>
              <a:cs typeface="Helvetica Neue"/>
              <a:sym typeface="Helvetica Neue"/>
            </a:endParaRPr>
          </a:p>
          <a:p>
            <a:r>
              <a:rPr lang="zh-CN" altLang="en-US" sz="2200" b="0" i="0" dirty="0" smtClean="0">
                <a:effectLst/>
                <a:latin typeface="Helvetica Neue"/>
                <a:ea typeface="Helvetica Neue"/>
                <a:cs typeface="Helvetica Neue"/>
                <a:sym typeface="Helvetica Neue"/>
              </a:rPr>
              <a:t>其中统一接入层的</a:t>
            </a:r>
            <a:r>
              <a:rPr lang="en-US" altLang="zh-CN" sz="2200" b="0" i="0" dirty="0" err="1" smtClean="0">
                <a:effectLst/>
                <a:latin typeface="Helvetica Neue"/>
                <a:ea typeface="Helvetica Neue"/>
                <a:cs typeface="Helvetica Neue"/>
                <a:sym typeface="Helvetica Neue"/>
              </a:rPr>
              <a:t>Vipserver</a:t>
            </a:r>
            <a:r>
              <a:rPr lang="en-US" altLang="zh-CN" sz="2200" b="0" i="0" dirty="0" smtClean="0">
                <a:effectLst/>
                <a:latin typeface="Helvetica Neue"/>
                <a:ea typeface="Helvetica Neue"/>
                <a:cs typeface="Helvetica Neue"/>
                <a:sym typeface="Helvetica Neue"/>
              </a:rPr>
              <a:t>, </a:t>
            </a:r>
            <a:r>
              <a:rPr lang="zh-CN" altLang="en-US" sz="2200" b="0" i="0" dirty="0" smtClean="0">
                <a:effectLst/>
                <a:latin typeface="Helvetica Neue"/>
                <a:ea typeface="Helvetica Neue"/>
                <a:cs typeface="Helvetica Neue"/>
                <a:sym typeface="Helvetica Neue"/>
              </a:rPr>
              <a:t>注册了各个业务的服务器信息，并提供实时的健康检查；</a:t>
            </a:r>
            <a:r>
              <a:rPr lang="en-US" altLang="zh-CN" sz="2200" b="0" i="0" dirty="0" err="1" smtClean="0">
                <a:effectLst/>
                <a:latin typeface="Helvetica Neue"/>
                <a:ea typeface="Helvetica Neue"/>
                <a:cs typeface="Helvetica Neue"/>
                <a:sym typeface="Helvetica Neue"/>
              </a:rPr>
              <a:t>Keyserver</a:t>
            </a:r>
            <a:r>
              <a:rPr lang="en-US" altLang="zh-CN" sz="2200" b="0" i="0" dirty="0" smtClean="0">
                <a:effectLst/>
                <a:latin typeface="Helvetica Neue"/>
                <a:ea typeface="Helvetica Neue"/>
                <a:cs typeface="Helvetica Neue"/>
                <a:sym typeface="Helvetica Neue"/>
              </a:rPr>
              <a:t>, </a:t>
            </a:r>
            <a:r>
              <a:rPr lang="zh-CN" altLang="en-US" sz="2200" b="0" i="0" dirty="0" smtClean="0">
                <a:effectLst/>
                <a:latin typeface="Helvetica Neue"/>
                <a:ea typeface="Helvetica Neue"/>
                <a:cs typeface="Helvetica Neue"/>
                <a:sym typeface="Helvetica Neue"/>
              </a:rPr>
              <a:t>提供</a:t>
            </a:r>
            <a:r>
              <a:rPr lang="en-US" altLang="zh-CN" sz="2200" b="0" i="0" dirty="0" smtClean="0">
                <a:effectLst/>
                <a:latin typeface="Helvetica Neue"/>
                <a:ea typeface="Helvetica Neue"/>
                <a:cs typeface="Helvetica Neue"/>
                <a:sym typeface="Helvetica Neue"/>
              </a:rPr>
              <a:t>SSL handshake</a:t>
            </a:r>
            <a:r>
              <a:rPr lang="zh-CN" altLang="en-US" sz="2200" b="0" i="0" dirty="0" smtClean="0">
                <a:effectLst/>
                <a:latin typeface="Helvetica Neue"/>
                <a:ea typeface="Helvetica Neue"/>
                <a:cs typeface="Helvetica Neue"/>
                <a:sym typeface="Helvetica Neue"/>
              </a:rPr>
              <a:t>过程中的私钥服务，</a:t>
            </a:r>
            <a:r>
              <a:rPr lang="en-US" altLang="zh-CN" sz="2200" b="0" i="0" dirty="0" err="1" smtClean="0">
                <a:effectLst/>
                <a:latin typeface="Helvetica Neue"/>
                <a:ea typeface="Helvetica Neue"/>
                <a:cs typeface="Helvetica Neue"/>
                <a:sym typeface="Helvetica Neue"/>
              </a:rPr>
              <a:t>Keyserver</a:t>
            </a:r>
            <a:r>
              <a:rPr lang="zh-CN" altLang="en-US" sz="2200" b="0" i="0" dirty="0" smtClean="0">
                <a:effectLst/>
                <a:latin typeface="Helvetica Neue"/>
                <a:ea typeface="Helvetica Neue"/>
                <a:cs typeface="Helvetica Neue"/>
                <a:sym typeface="Helvetica Neue"/>
              </a:rPr>
              <a:t>内存中存储了域名的私钥证书。</a:t>
            </a:r>
            <a:endParaRPr lang="en-US" altLang="zh-CN" sz="2200" b="0" i="0" dirty="0" smtClean="0">
              <a:effectLst/>
              <a:latin typeface="Helvetica Neue"/>
              <a:ea typeface="Helvetica Neue"/>
              <a:cs typeface="Helvetica Neue"/>
              <a:sym typeface="Helvetica Neue"/>
            </a:endParaRPr>
          </a:p>
          <a:p>
            <a:r>
              <a:rPr lang="zh-CN" altLang="en-US" sz="2200" b="0" i="0" dirty="0" smtClean="0">
                <a:effectLst/>
                <a:latin typeface="Helvetica Neue"/>
                <a:ea typeface="Helvetica Neue"/>
                <a:cs typeface="Helvetica Neue"/>
                <a:sym typeface="Helvetica Neue"/>
              </a:rPr>
              <a:t>当流量转发到业务层的时候，各个不同的业务服务器之间通过集团的中间件进行服务之间的调用，数据的操作保存。完成一次从客户端到服务器端的全过程访问</a:t>
            </a:r>
            <a:r>
              <a:rPr lang="zh-CN" altLang="en-US" sz="2200" b="0" i="0" dirty="0" smtClean="0">
                <a:effectLst/>
                <a:latin typeface="Helvetica Neue"/>
                <a:ea typeface="Helvetica Neue"/>
                <a:cs typeface="Helvetica Neue"/>
                <a:sym typeface="Helvetica Neue"/>
              </a:rPr>
              <a:t>。</a:t>
            </a:r>
            <a:endParaRPr lang="en-US" altLang="zh-CN" sz="2200" b="0" i="0" dirty="0" smtClean="0">
              <a:effectLst/>
              <a:latin typeface="Helvetica Neue"/>
              <a:ea typeface="Helvetica Neue"/>
              <a:cs typeface="Helvetica Neue"/>
              <a:sym typeface="Helvetica Neue"/>
            </a:endParaRPr>
          </a:p>
          <a:p>
            <a:r>
              <a:rPr lang="zh-CN" altLang="en-US" sz="2200" b="0" i="0" dirty="0" smtClean="0">
                <a:effectLst/>
                <a:latin typeface="Helvetica Neue"/>
                <a:ea typeface="Helvetica Neue"/>
                <a:cs typeface="Helvetica Neue"/>
                <a:sym typeface="Helvetica Neue"/>
              </a:rPr>
              <a:t>了解了业务运行环境，我开始制定自己的学习计划，有针对性的为以后经常会用到的中间件进行了系统的学习。</a:t>
            </a:r>
            <a:endParaRPr lang="en-US" altLang="zh-CN" sz="2200" b="0" i="0" dirty="0" smtClean="0">
              <a:effectLst/>
              <a:latin typeface="Helvetica Neue"/>
              <a:ea typeface="Helvetica Neue"/>
              <a:cs typeface="Helvetica Neue"/>
              <a:sym typeface="Helvetica Neue"/>
            </a:endParaRPr>
          </a:p>
          <a:p>
            <a:r>
              <a:rPr lang="zh-CN" altLang="en-US" sz="2200" b="0" i="0" dirty="0" smtClean="0">
                <a:effectLst/>
                <a:latin typeface="Helvetica Neue"/>
                <a:ea typeface="Helvetica Neue"/>
                <a:cs typeface="Helvetica Neue"/>
                <a:sym typeface="Helvetica Neue"/>
              </a:rPr>
              <a:t> </a:t>
            </a:r>
            <a:endParaRPr lang="zh-CN" altLang="en-US" dirty="0"/>
          </a:p>
        </p:txBody>
      </p:sp>
    </p:spTree>
    <p:extLst>
      <p:ext uri="{BB962C8B-B14F-4D97-AF65-F5344CB8AC3E}">
        <p14:creationId xmlns:p14="http://schemas.microsoft.com/office/powerpoint/2010/main" val="30180350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smtClean="0"/>
              <a:t>接下来我主要分享一下集团中间件</a:t>
            </a:r>
            <a:r>
              <a:rPr lang="en-US" altLang="zh-CN" dirty="0" smtClean="0"/>
              <a:t>HSF</a:t>
            </a:r>
            <a:r>
              <a:rPr lang="zh-CN" altLang="en-US" dirty="0" smtClean="0"/>
              <a:t>的学习。</a:t>
            </a:r>
            <a:endParaRPr lang="en-US" altLang="zh-CN" dirty="0" smtClean="0"/>
          </a:p>
          <a:p>
            <a:r>
              <a:rPr lang="en-US" altLang="zh-CN" dirty="0" smtClean="0"/>
              <a:t>HSF</a:t>
            </a:r>
            <a:r>
              <a:rPr lang="zh-CN" altLang="en-US" dirty="0" smtClean="0"/>
              <a:t>是一个分布式服务框架，上图表示的是基本的</a:t>
            </a:r>
            <a:r>
              <a:rPr lang="en-US" altLang="zh-CN" dirty="0" smtClean="0"/>
              <a:t>RPC</a:t>
            </a:r>
            <a:r>
              <a:rPr lang="zh-CN" altLang="en-US" dirty="0" smtClean="0"/>
              <a:t>框架拥有的功能，部署在不同节点的服务向注册中心发布自己的服务；</a:t>
            </a:r>
            <a:endParaRPr lang="en-US" altLang="zh-CN" dirty="0" smtClean="0"/>
          </a:p>
          <a:p>
            <a:r>
              <a:rPr lang="zh-CN" altLang="en-US" dirty="0" smtClean="0"/>
              <a:t>服务消费端向注册中心订阅服务，注册中心进行推送，消费端连接服务端进行远程的服务调用。</a:t>
            </a:r>
            <a:endParaRPr lang="en-US" altLang="zh-CN" dirty="0" smtClean="0"/>
          </a:p>
          <a:p>
            <a:r>
              <a:rPr lang="zh-CN" altLang="en-US" dirty="0" smtClean="0"/>
              <a:t>规则配置中心对服务提供者进行服务的管理，订阅中心通过规则配置中心进行调用服务时的策略选择。</a:t>
            </a:r>
            <a:endParaRPr lang="zh-CN" altLang="en-US" dirty="0"/>
          </a:p>
        </p:txBody>
      </p:sp>
    </p:spTree>
    <p:extLst>
      <p:ext uri="{BB962C8B-B14F-4D97-AF65-F5344CB8AC3E}">
        <p14:creationId xmlns:p14="http://schemas.microsoft.com/office/powerpoint/2010/main" val="24728520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smtClean="0"/>
              <a:t>在上图的基础之上，我感觉</a:t>
            </a:r>
            <a:r>
              <a:rPr lang="en-US" altLang="zh-CN" dirty="0" smtClean="0"/>
              <a:t>HSF</a:t>
            </a:r>
            <a:r>
              <a:rPr lang="zh-CN" altLang="en-US" dirty="0" smtClean="0"/>
              <a:t>最有优势的有四大特征。大规模服务的组织与管理，客户端路由与负载均衡，优秀的序列化机制，以及服务调用时候的非阻塞式通信机制</a:t>
            </a:r>
            <a:endParaRPr lang="en-US" altLang="zh-CN" dirty="0" smtClean="0"/>
          </a:p>
          <a:p>
            <a:r>
              <a:rPr lang="zh-CN" altLang="en-US" dirty="0" smtClean="0"/>
              <a:t>下面我主要着重分享两个特征，客户端路由与负载均衡以及底层的非阻塞式通信机制。</a:t>
            </a:r>
            <a:endParaRPr lang="zh-CN" altLang="en-US" dirty="0"/>
          </a:p>
        </p:txBody>
      </p:sp>
    </p:spTree>
    <p:extLst>
      <p:ext uri="{BB962C8B-B14F-4D97-AF65-F5344CB8AC3E}">
        <p14:creationId xmlns:p14="http://schemas.microsoft.com/office/powerpoint/2010/main" val="1352670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smtClean="0"/>
              <a:t>服务的消费者向注册中心订阅服务，因为服务部署在多个不同的节点之上，所以注册中心会将服务的地址列表推送给消费者客户端。</a:t>
            </a:r>
            <a:endParaRPr lang="en-US" altLang="zh-CN" dirty="0" smtClean="0"/>
          </a:p>
          <a:p>
            <a:r>
              <a:rPr lang="zh-CN" altLang="en-US" dirty="0" smtClean="0"/>
              <a:t>路由选择与负载均衡机制并不是简单的选择一个地址进行调用，总共分成路由地址切分与服务调用路由两部分组成。</a:t>
            </a:r>
            <a:endParaRPr lang="en-US" altLang="zh-CN" dirty="0" smtClean="0"/>
          </a:p>
          <a:p>
            <a:r>
              <a:rPr lang="zh-CN" altLang="en-US" dirty="0" smtClean="0"/>
              <a:t>第一步：路由地址切分</a:t>
            </a:r>
            <a:r>
              <a:rPr lang="zh-CN" altLang="en-US" baseline="0" dirty="0" smtClean="0"/>
              <a:t> </a:t>
            </a:r>
            <a:endParaRPr lang="en-US" altLang="zh-CN" baseline="0" dirty="0" smtClean="0"/>
          </a:p>
          <a:p>
            <a:r>
              <a:rPr lang="zh-CN" altLang="en-US" dirty="0" smtClean="0"/>
              <a:t>服务消费者会订阅规则配置中心的服务路由规则，</a:t>
            </a:r>
            <a:r>
              <a:rPr lang="zh-CN" altLang="en-US" sz="2200" b="0" i="0" dirty="0" smtClean="0">
                <a:effectLst/>
                <a:latin typeface="Helvetica Neue"/>
                <a:ea typeface="Helvetica Neue"/>
                <a:cs typeface="Helvetica Neue"/>
                <a:sym typeface="Helvetica Neue"/>
              </a:rPr>
              <a:t>等待规则推送到达后</a:t>
            </a:r>
            <a:r>
              <a:rPr lang="zh-CN" altLang="en-US" dirty="0" smtClean="0"/>
              <a:t>，会在消费者客户端建立一颗</a:t>
            </a:r>
            <a:r>
              <a:rPr lang="en-US" altLang="zh-CN" dirty="0" smtClean="0"/>
              <a:t>Router</a:t>
            </a:r>
            <a:r>
              <a:rPr lang="zh-CN" altLang="en-US" dirty="0" smtClean="0"/>
              <a:t>节点的路由多叉树，当订阅配置中心的服务路由规则改变时候，该多叉树也动态的发生变更。</a:t>
            </a:r>
            <a:endParaRPr lang="en-US" altLang="zh-CN" dirty="0" smtClean="0"/>
          </a:p>
          <a:p>
            <a:r>
              <a:rPr lang="zh-CN" altLang="en-US" sz="2200" b="0" i="0" dirty="0" smtClean="0">
                <a:effectLst/>
                <a:latin typeface="Helvetica Neue"/>
                <a:ea typeface="Helvetica Neue"/>
                <a:cs typeface="Helvetica Neue"/>
                <a:sym typeface="Helvetica Neue"/>
              </a:rPr>
              <a:t>第二步：服务路由调用</a:t>
            </a:r>
            <a:endParaRPr lang="en-US" altLang="zh-CN" sz="2200" b="0" i="0" dirty="0" smtClean="0">
              <a:effectLst/>
              <a:latin typeface="Helvetica Neue"/>
              <a:ea typeface="Helvetica Neue"/>
              <a:cs typeface="Helvetica Neue"/>
              <a:sym typeface="Helvetica Neue"/>
            </a:endParaRPr>
          </a:p>
          <a:p>
            <a:pPr marL="0" marR="0" lvl="0" indent="0" defTabSz="457200" eaLnBrk="1" fontAlgn="auto" latinLnBrk="0" hangingPunct="1">
              <a:lnSpc>
                <a:spcPct val="117999"/>
              </a:lnSpc>
              <a:spcBef>
                <a:spcPts val="0"/>
              </a:spcBef>
              <a:spcAft>
                <a:spcPts val="0"/>
              </a:spcAft>
              <a:buClrTx/>
              <a:buSzTx/>
              <a:buFontTx/>
              <a:buNone/>
              <a:tabLst/>
              <a:defRPr/>
            </a:pPr>
            <a:r>
              <a:rPr lang="zh-CN" altLang="en-US" sz="2200" b="0" i="0" dirty="0" smtClean="0">
                <a:effectLst/>
                <a:latin typeface="Helvetica Neue"/>
                <a:ea typeface="Helvetica Neue"/>
                <a:cs typeface="Helvetica Neue"/>
                <a:sym typeface="Helvetica Neue"/>
              </a:rPr>
              <a:t>当订阅服务的地址列表推送下来后，消费端会在</a:t>
            </a:r>
            <a:r>
              <a:rPr lang="en-US" altLang="zh-CN" sz="2200" b="0" i="0" dirty="0" smtClean="0">
                <a:effectLst/>
                <a:latin typeface="Helvetica Neue"/>
                <a:ea typeface="Helvetica Neue"/>
                <a:cs typeface="Helvetica Neue"/>
                <a:sym typeface="Helvetica Neue"/>
              </a:rPr>
              <a:t>Router</a:t>
            </a:r>
            <a:r>
              <a:rPr lang="zh-CN" altLang="en-US" sz="2200" b="0" i="0" dirty="0" smtClean="0">
                <a:effectLst/>
                <a:latin typeface="Helvetica Neue"/>
                <a:ea typeface="Helvetica Neue"/>
                <a:cs typeface="Helvetica Neue"/>
                <a:sym typeface="Helvetica Neue"/>
              </a:rPr>
              <a:t>链的节点上依次计算，每个节点都会留存一些计算的结果，并将计算的结果再次通知到后继节点。如果</a:t>
            </a:r>
            <a:r>
              <a:rPr lang="en-US" altLang="zh-CN" sz="2200" b="0" i="0" dirty="0" smtClean="0">
                <a:effectLst/>
                <a:latin typeface="Helvetica Neue"/>
                <a:ea typeface="Helvetica Neue"/>
                <a:cs typeface="Helvetica Neue"/>
                <a:sym typeface="Helvetica Neue"/>
              </a:rPr>
              <a:t>Router</a:t>
            </a:r>
            <a:r>
              <a:rPr lang="zh-CN" altLang="en-US" sz="2200" b="0" i="0" dirty="0" smtClean="0">
                <a:effectLst/>
                <a:latin typeface="Helvetica Neue"/>
                <a:ea typeface="Helvetica Neue"/>
                <a:cs typeface="Helvetica Neue"/>
                <a:sym typeface="Helvetica Neue"/>
              </a:rPr>
              <a:t>节点没有指定过滤规则，就会将从上一个</a:t>
            </a:r>
            <a:r>
              <a:rPr lang="en-US" altLang="zh-CN" sz="2200" b="0" i="0" dirty="0" smtClean="0">
                <a:effectLst/>
                <a:latin typeface="Helvetica Neue"/>
                <a:ea typeface="Helvetica Neue"/>
                <a:cs typeface="Helvetica Neue"/>
                <a:sym typeface="Helvetica Neue"/>
              </a:rPr>
              <a:t>Router</a:t>
            </a:r>
            <a:r>
              <a:rPr lang="zh-CN" altLang="en-US" sz="2200" b="0" i="0" dirty="0" smtClean="0">
                <a:effectLst/>
                <a:latin typeface="Helvetica Neue"/>
                <a:ea typeface="Helvetica Neue"/>
                <a:cs typeface="Helvetica Neue"/>
                <a:sym typeface="Helvetica Neue"/>
              </a:rPr>
              <a:t>获得的地址全量地传递到下一个</a:t>
            </a:r>
            <a:r>
              <a:rPr lang="en-US" altLang="zh-CN" sz="2200" b="0" i="0" dirty="0" smtClean="0">
                <a:effectLst/>
                <a:latin typeface="Helvetica Neue"/>
                <a:ea typeface="Helvetica Neue"/>
                <a:cs typeface="Helvetica Neue"/>
                <a:sym typeface="Helvetica Neue"/>
              </a:rPr>
              <a:t>Router</a:t>
            </a:r>
            <a:r>
              <a:rPr lang="zh-CN" altLang="en-US" sz="2200" b="0" i="0" dirty="0" smtClean="0">
                <a:effectLst/>
                <a:latin typeface="Helvetica Neue"/>
                <a:ea typeface="Helvetica Neue"/>
                <a:cs typeface="Helvetica Neue"/>
                <a:sym typeface="Helvetica Neue"/>
              </a:rPr>
              <a:t>节点。服务地址列表从</a:t>
            </a:r>
            <a:r>
              <a:rPr lang="en-US" altLang="zh-CN" sz="2200" b="0" i="0" dirty="0" err="1" smtClean="0">
                <a:effectLst/>
                <a:latin typeface="Helvetica Neue"/>
                <a:ea typeface="Helvetica Neue"/>
                <a:cs typeface="Helvetica Neue"/>
                <a:sym typeface="Helvetica Neue"/>
              </a:rPr>
              <a:t>HeadRouter</a:t>
            </a:r>
            <a:r>
              <a:rPr lang="zh-CN" altLang="en-US" sz="2200" b="0" i="0" dirty="0" smtClean="0">
                <a:effectLst/>
                <a:latin typeface="Helvetica Neue"/>
                <a:ea typeface="Helvetica Neue"/>
                <a:cs typeface="Helvetica Neue"/>
                <a:sym typeface="Helvetica Neue"/>
              </a:rPr>
              <a:t>开始一直传递到</a:t>
            </a:r>
            <a:r>
              <a:rPr lang="en-US" altLang="zh-CN" sz="2200" b="0" i="0" dirty="0" err="1" smtClean="0">
                <a:effectLst/>
                <a:latin typeface="Helvetica Neue"/>
                <a:ea typeface="Helvetica Neue"/>
                <a:cs typeface="Helvetica Neue"/>
                <a:sym typeface="Helvetica Neue"/>
              </a:rPr>
              <a:t>LoadBanlance</a:t>
            </a:r>
            <a:r>
              <a:rPr lang="zh-CN" altLang="en-US" sz="2200" b="0" i="0" dirty="0" smtClean="0">
                <a:effectLst/>
                <a:latin typeface="Helvetica Neue"/>
                <a:ea typeface="Helvetica Neue"/>
                <a:cs typeface="Helvetica Neue"/>
                <a:sym typeface="Helvetica Neue"/>
              </a:rPr>
              <a:t>节点，不断过滤。如果没有过滤完全，</a:t>
            </a:r>
            <a:r>
              <a:rPr lang="en-US" altLang="zh-CN" sz="2200" b="0" i="0" dirty="0" err="1" smtClean="0">
                <a:effectLst/>
                <a:latin typeface="Helvetica Neue"/>
                <a:ea typeface="Helvetica Neue"/>
                <a:cs typeface="Helvetica Neue"/>
                <a:sym typeface="Helvetica Neue"/>
              </a:rPr>
              <a:t>LoadBanlance</a:t>
            </a:r>
            <a:r>
              <a:rPr lang="zh-CN" altLang="en-US" sz="2200" b="0" i="0" dirty="0" smtClean="0">
                <a:effectLst/>
                <a:latin typeface="Helvetica Neue"/>
                <a:ea typeface="Helvetica Neue"/>
                <a:cs typeface="Helvetica Neue"/>
                <a:sym typeface="Helvetica Neue"/>
              </a:rPr>
              <a:t>节点一般会采用随机的方法选择其中的一个服务地址。完成，路由选址工作</a:t>
            </a:r>
          </a:p>
          <a:p>
            <a:endParaRPr lang="zh-CN" altLang="en-US" dirty="0"/>
          </a:p>
        </p:txBody>
      </p:sp>
    </p:spTree>
    <p:extLst>
      <p:ext uri="{BB962C8B-B14F-4D97-AF65-F5344CB8AC3E}">
        <p14:creationId xmlns:p14="http://schemas.microsoft.com/office/powerpoint/2010/main" val="40160085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标题与副标题">
    <p:spTree>
      <p:nvGrpSpPr>
        <p:cNvPr id="1" name=""/>
        <p:cNvGrpSpPr/>
        <p:nvPr/>
      </p:nvGrpSpPr>
      <p:grpSpPr>
        <a:xfrm>
          <a:off x="0" y="0"/>
          <a:ext cx="0" cy="0"/>
          <a:chOff x="0" y="0"/>
          <a:chExt cx="0" cy="0"/>
        </a:xfrm>
      </p:grpSpPr>
      <p:sp>
        <p:nvSpPr>
          <p:cNvPr id="11" name="Shape 11"/>
          <p:cNvSpPr>
            <a:spLocks noGrp="1"/>
          </p:cNvSpPr>
          <p:nvPr>
            <p:ph type="title"/>
          </p:nvPr>
        </p:nvSpPr>
        <p:spPr>
          <a:xfrm>
            <a:off x="1778000" y="2298700"/>
            <a:ext cx="20828000" cy="4648200"/>
          </a:xfrm>
          <a:prstGeom prst="rect">
            <a:avLst/>
          </a:prstGeom>
        </p:spPr>
        <p:txBody>
          <a:bodyPr anchor="b"/>
          <a:lstStyle/>
          <a:p>
            <a:r>
              <a:t>标题文本</a:t>
            </a:r>
          </a:p>
        </p:txBody>
      </p:sp>
      <p:sp>
        <p:nvSpPr>
          <p:cNvPr id="12" name="Shape 12"/>
          <p:cNvSpPr>
            <a:spLocks noGrp="1"/>
          </p:cNvSpPr>
          <p:nvPr>
            <p:ph type="body" sz="quarter" idx="1"/>
          </p:nvPr>
        </p:nvSpPr>
        <p:spPr>
          <a:xfrm>
            <a:off x="1778000" y="7073900"/>
            <a:ext cx="20828000" cy="1587500"/>
          </a:xfrm>
          <a:prstGeom prst="rect">
            <a:avLst/>
          </a:prstGeom>
        </p:spPr>
        <p:txBody>
          <a:bodyPr anchor="t"/>
          <a:lstStyle>
            <a:lvl1pPr marL="0" indent="0" algn="ctr">
              <a:spcBef>
                <a:spcPts val="0"/>
              </a:spcBef>
              <a:buSzTx/>
              <a:buNone/>
              <a:defRPr sz="4400"/>
            </a:lvl1pPr>
            <a:lvl2pPr marL="0" indent="228600" algn="ctr">
              <a:spcBef>
                <a:spcPts val="0"/>
              </a:spcBef>
              <a:buSzTx/>
              <a:buNone/>
              <a:defRPr sz="4400"/>
            </a:lvl2pPr>
            <a:lvl3pPr marL="0" indent="457200" algn="ctr">
              <a:spcBef>
                <a:spcPts val="0"/>
              </a:spcBef>
              <a:buSzTx/>
              <a:buNone/>
              <a:defRPr sz="4400"/>
            </a:lvl3pPr>
            <a:lvl4pPr marL="0" indent="685800" algn="ctr">
              <a:spcBef>
                <a:spcPts val="0"/>
              </a:spcBef>
              <a:buSzTx/>
              <a:buNone/>
              <a:defRPr sz="4400"/>
            </a:lvl4pPr>
            <a:lvl5pPr marL="0" indent="914400" algn="ctr">
              <a:spcBef>
                <a:spcPts val="0"/>
              </a:spcBef>
              <a:buSzTx/>
              <a:buNone/>
              <a:defRPr sz="4400"/>
            </a:lvl5pPr>
          </a:lstStyle>
          <a:p>
            <a:r>
              <a:t>正文级别 1</a:t>
            </a:r>
          </a:p>
          <a:p>
            <a:pPr lvl="1"/>
            <a:r>
              <a:t>正文级别 2</a:t>
            </a:r>
          </a:p>
          <a:p>
            <a:pPr lvl="2"/>
            <a:r>
              <a:t>正文级别 3</a:t>
            </a:r>
          </a:p>
          <a:p>
            <a:pPr lvl="3"/>
            <a:r>
              <a:t>正文级别 4</a:t>
            </a:r>
          </a:p>
          <a:p>
            <a:pPr lvl="4"/>
            <a:r>
              <a:t>正文级别 5</a:t>
            </a:r>
          </a:p>
        </p:txBody>
      </p:sp>
      <p:sp>
        <p:nvSpPr>
          <p:cNvPr id="13" name="Shape 13"/>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引文">
    <p:spTree>
      <p:nvGrpSpPr>
        <p:cNvPr id="1" name=""/>
        <p:cNvGrpSpPr/>
        <p:nvPr/>
      </p:nvGrpSpPr>
      <p:grpSpPr>
        <a:xfrm>
          <a:off x="0" y="0"/>
          <a:ext cx="0" cy="0"/>
          <a:chOff x="0" y="0"/>
          <a:chExt cx="0" cy="0"/>
        </a:xfrm>
      </p:grpSpPr>
      <p:sp>
        <p:nvSpPr>
          <p:cNvPr id="93" name="Shape 93"/>
          <p:cNvSpPr>
            <a:spLocks noGrp="1"/>
          </p:cNvSpPr>
          <p:nvPr>
            <p:ph type="body" sz="quarter" idx="13"/>
          </p:nvPr>
        </p:nvSpPr>
        <p:spPr>
          <a:xfrm>
            <a:off x="2387600" y="8953500"/>
            <a:ext cx="19621500" cy="685800"/>
          </a:xfrm>
          <a:prstGeom prst="rect">
            <a:avLst/>
          </a:prstGeom>
        </p:spPr>
        <p:txBody>
          <a:bodyPr anchor="t">
            <a:spAutoFit/>
          </a:bodyPr>
          <a:lstStyle>
            <a:lvl1pPr marL="0" indent="0" algn="ctr">
              <a:spcBef>
                <a:spcPts val="0"/>
              </a:spcBef>
              <a:buSzTx/>
              <a:buNone/>
              <a:defRPr sz="3800"/>
            </a:lvl1pPr>
          </a:lstStyle>
          <a:p>
            <a:r>
              <a:t>–Johnny Appleseed</a:t>
            </a:r>
          </a:p>
        </p:txBody>
      </p:sp>
      <p:sp>
        <p:nvSpPr>
          <p:cNvPr id="94" name="Shape 94"/>
          <p:cNvSpPr>
            <a:spLocks noGrp="1"/>
          </p:cNvSpPr>
          <p:nvPr>
            <p:ph type="body" sz="quarter" idx="14"/>
          </p:nvPr>
        </p:nvSpPr>
        <p:spPr>
          <a:xfrm>
            <a:off x="2387600" y="6045200"/>
            <a:ext cx="19621500" cy="889000"/>
          </a:xfrm>
          <a:prstGeom prst="rect">
            <a:avLst/>
          </a:prstGeom>
        </p:spPr>
        <p:txBody>
          <a:bodyPr>
            <a:spAutoFit/>
          </a:bodyPr>
          <a:lstStyle>
            <a:lvl1pPr marL="0" indent="0" algn="ctr">
              <a:spcBef>
                <a:spcPts val="0"/>
              </a:spcBef>
              <a:buSzTx/>
              <a:buNone/>
            </a:lvl1pPr>
          </a:lstStyle>
          <a:p>
            <a:r>
              <a:t>“在此键入引文。”</a:t>
            </a:r>
          </a:p>
        </p:txBody>
      </p:sp>
      <p:sp>
        <p:nvSpPr>
          <p:cNvPr id="95" name="Shape 95"/>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照片">
    <p:spTree>
      <p:nvGrpSpPr>
        <p:cNvPr id="1" name=""/>
        <p:cNvGrpSpPr/>
        <p:nvPr/>
      </p:nvGrpSpPr>
      <p:grpSpPr>
        <a:xfrm>
          <a:off x="0" y="0"/>
          <a:ext cx="0" cy="0"/>
          <a:chOff x="0" y="0"/>
          <a:chExt cx="0" cy="0"/>
        </a:xfrm>
      </p:grpSpPr>
      <p:sp>
        <p:nvSpPr>
          <p:cNvPr id="102" name="Shape 102"/>
          <p:cNvSpPr>
            <a:spLocks noGrp="1"/>
          </p:cNvSpPr>
          <p:nvPr>
            <p:ph type="pic" idx="13"/>
          </p:nvPr>
        </p:nvSpPr>
        <p:spPr>
          <a:xfrm>
            <a:off x="0" y="0"/>
            <a:ext cx="24384000" cy="13716000"/>
          </a:xfrm>
          <a:prstGeom prst="rect">
            <a:avLst/>
          </a:prstGeom>
        </p:spPr>
        <p:txBody>
          <a:bodyPr lIns="91439" tIns="45719" rIns="91439" bIns="45719" anchor="t">
            <a:noAutofit/>
          </a:bodyPr>
          <a:lstStyle/>
          <a:p>
            <a:endParaRPr/>
          </a:p>
        </p:txBody>
      </p:sp>
      <p:sp>
        <p:nvSpPr>
          <p:cNvPr id="103" name="Shape 103"/>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空白">
    <p:spTree>
      <p:nvGrpSpPr>
        <p:cNvPr id="1" name=""/>
        <p:cNvGrpSpPr/>
        <p:nvPr/>
      </p:nvGrpSpPr>
      <p:grpSpPr>
        <a:xfrm>
          <a:off x="0" y="0"/>
          <a:ext cx="0" cy="0"/>
          <a:chOff x="0" y="0"/>
          <a:chExt cx="0" cy="0"/>
        </a:xfrm>
      </p:grpSpPr>
      <p:sp>
        <p:nvSpPr>
          <p:cNvPr id="110" name="Shape 110"/>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标题与副标题 拷贝">
    <p:bg>
      <p:bgPr>
        <a:solidFill>
          <a:srgbClr val="171B1D"/>
        </a:solidFill>
        <a:effectLst/>
      </p:bgPr>
    </p:bg>
    <p:spTree>
      <p:nvGrpSpPr>
        <p:cNvPr id="1" name=""/>
        <p:cNvGrpSpPr/>
        <p:nvPr/>
      </p:nvGrpSpPr>
      <p:grpSpPr>
        <a:xfrm>
          <a:off x="0" y="0"/>
          <a:ext cx="0" cy="0"/>
          <a:chOff x="0" y="0"/>
          <a:chExt cx="0" cy="0"/>
        </a:xfrm>
      </p:grpSpPr>
      <p:sp>
        <p:nvSpPr>
          <p:cNvPr id="117" name="Shape 117"/>
          <p:cNvSpPr>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照片 - 水平">
    <p:spTree>
      <p:nvGrpSpPr>
        <p:cNvPr id="1" name=""/>
        <p:cNvGrpSpPr/>
        <p:nvPr/>
      </p:nvGrpSpPr>
      <p:grpSpPr>
        <a:xfrm>
          <a:off x="0" y="0"/>
          <a:ext cx="0" cy="0"/>
          <a:chOff x="0" y="0"/>
          <a:chExt cx="0" cy="0"/>
        </a:xfrm>
      </p:grpSpPr>
      <p:sp>
        <p:nvSpPr>
          <p:cNvPr id="20" name="Shape 20"/>
          <p:cNvSpPr>
            <a:spLocks noGrp="1"/>
          </p:cNvSpPr>
          <p:nvPr>
            <p:ph type="pic" idx="13"/>
          </p:nvPr>
        </p:nvSpPr>
        <p:spPr>
          <a:xfrm>
            <a:off x="3125968" y="673100"/>
            <a:ext cx="18135601" cy="8737600"/>
          </a:xfrm>
          <a:prstGeom prst="rect">
            <a:avLst/>
          </a:prstGeom>
        </p:spPr>
        <p:txBody>
          <a:bodyPr lIns="91439" tIns="45719" rIns="91439" bIns="45719" anchor="t">
            <a:noAutofit/>
          </a:bodyPr>
          <a:lstStyle/>
          <a:p>
            <a:endParaRPr/>
          </a:p>
        </p:txBody>
      </p:sp>
      <p:sp>
        <p:nvSpPr>
          <p:cNvPr id="21" name="Shape 21"/>
          <p:cNvSpPr>
            <a:spLocks noGrp="1"/>
          </p:cNvSpPr>
          <p:nvPr>
            <p:ph type="title"/>
          </p:nvPr>
        </p:nvSpPr>
        <p:spPr>
          <a:xfrm>
            <a:off x="635000" y="9448800"/>
            <a:ext cx="23114000" cy="2006600"/>
          </a:xfrm>
          <a:prstGeom prst="rect">
            <a:avLst/>
          </a:prstGeom>
        </p:spPr>
        <p:txBody>
          <a:bodyPr anchor="b"/>
          <a:lstStyle/>
          <a:p>
            <a:r>
              <a:t>标题文本</a:t>
            </a:r>
          </a:p>
        </p:txBody>
      </p:sp>
      <p:sp>
        <p:nvSpPr>
          <p:cNvPr id="22" name="Shape 22"/>
          <p:cNvSpPr>
            <a:spLocks noGrp="1"/>
          </p:cNvSpPr>
          <p:nvPr>
            <p:ph type="body" sz="quarter" idx="1"/>
          </p:nvPr>
        </p:nvSpPr>
        <p:spPr>
          <a:xfrm>
            <a:off x="635000" y="11518900"/>
            <a:ext cx="23114000" cy="1587500"/>
          </a:xfrm>
          <a:prstGeom prst="rect">
            <a:avLst/>
          </a:prstGeom>
        </p:spPr>
        <p:txBody>
          <a:bodyPr anchor="t"/>
          <a:lstStyle>
            <a:lvl1pPr marL="0" indent="0" algn="ctr">
              <a:spcBef>
                <a:spcPts val="0"/>
              </a:spcBef>
              <a:buSzTx/>
              <a:buNone/>
              <a:defRPr sz="4400"/>
            </a:lvl1pPr>
            <a:lvl2pPr marL="0" indent="228600" algn="ctr">
              <a:spcBef>
                <a:spcPts val="0"/>
              </a:spcBef>
              <a:buSzTx/>
              <a:buNone/>
              <a:defRPr sz="4400"/>
            </a:lvl2pPr>
            <a:lvl3pPr marL="0" indent="457200" algn="ctr">
              <a:spcBef>
                <a:spcPts val="0"/>
              </a:spcBef>
              <a:buSzTx/>
              <a:buNone/>
              <a:defRPr sz="4400"/>
            </a:lvl3pPr>
            <a:lvl4pPr marL="0" indent="685800" algn="ctr">
              <a:spcBef>
                <a:spcPts val="0"/>
              </a:spcBef>
              <a:buSzTx/>
              <a:buNone/>
              <a:defRPr sz="4400"/>
            </a:lvl4pPr>
            <a:lvl5pPr marL="0" indent="914400" algn="ctr">
              <a:spcBef>
                <a:spcPts val="0"/>
              </a:spcBef>
              <a:buSzTx/>
              <a:buNone/>
              <a:defRPr sz="4400"/>
            </a:lvl5pPr>
          </a:lstStyle>
          <a:p>
            <a:r>
              <a:t>正文级别 1</a:t>
            </a:r>
          </a:p>
          <a:p>
            <a:pPr lvl="1"/>
            <a:r>
              <a:t>正文级别 2</a:t>
            </a:r>
          </a:p>
          <a:p>
            <a:pPr lvl="2"/>
            <a:r>
              <a:t>正文级别 3</a:t>
            </a:r>
          </a:p>
          <a:p>
            <a:pPr lvl="3"/>
            <a:r>
              <a:t>正文级别 4</a:t>
            </a:r>
          </a:p>
          <a:p>
            <a:pPr lvl="4"/>
            <a:r>
              <a:t>正文级别 5</a:t>
            </a:r>
          </a:p>
        </p:txBody>
      </p:sp>
      <p:sp>
        <p:nvSpPr>
          <p:cNvPr id="23" name="Shape 23"/>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标题 - 居中">
    <p:spTree>
      <p:nvGrpSpPr>
        <p:cNvPr id="1" name=""/>
        <p:cNvGrpSpPr/>
        <p:nvPr/>
      </p:nvGrpSpPr>
      <p:grpSpPr>
        <a:xfrm>
          <a:off x="0" y="0"/>
          <a:ext cx="0" cy="0"/>
          <a:chOff x="0" y="0"/>
          <a:chExt cx="0" cy="0"/>
        </a:xfrm>
      </p:grpSpPr>
      <p:sp>
        <p:nvSpPr>
          <p:cNvPr id="30" name="Shape 30"/>
          <p:cNvSpPr>
            <a:spLocks noGrp="1"/>
          </p:cNvSpPr>
          <p:nvPr>
            <p:ph type="title"/>
          </p:nvPr>
        </p:nvSpPr>
        <p:spPr>
          <a:xfrm>
            <a:off x="1778000" y="4533900"/>
            <a:ext cx="20828000" cy="4648200"/>
          </a:xfrm>
          <a:prstGeom prst="rect">
            <a:avLst/>
          </a:prstGeom>
        </p:spPr>
        <p:txBody>
          <a:bodyPr/>
          <a:lstStyle/>
          <a:p>
            <a:r>
              <a:t>标题文本</a:t>
            </a:r>
          </a:p>
        </p:txBody>
      </p:sp>
      <p:sp>
        <p:nvSpPr>
          <p:cNvPr id="31" name="Shape 31"/>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照片 - 垂直">
    <p:spTree>
      <p:nvGrpSpPr>
        <p:cNvPr id="1" name=""/>
        <p:cNvGrpSpPr/>
        <p:nvPr/>
      </p:nvGrpSpPr>
      <p:grpSpPr>
        <a:xfrm>
          <a:off x="0" y="0"/>
          <a:ext cx="0" cy="0"/>
          <a:chOff x="0" y="0"/>
          <a:chExt cx="0" cy="0"/>
        </a:xfrm>
      </p:grpSpPr>
      <p:sp>
        <p:nvSpPr>
          <p:cNvPr id="38" name="Shape 38"/>
          <p:cNvSpPr>
            <a:spLocks noGrp="1"/>
          </p:cNvSpPr>
          <p:nvPr>
            <p:ph type="pic" sz="half" idx="13"/>
          </p:nvPr>
        </p:nvSpPr>
        <p:spPr>
          <a:xfrm>
            <a:off x="13165980" y="1104900"/>
            <a:ext cx="9525001" cy="11506200"/>
          </a:xfrm>
          <a:prstGeom prst="rect">
            <a:avLst/>
          </a:prstGeom>
        </p:spPr>
        <p:txBody>
          <a:bodyPr lIns="91439" tIns="45719" rIns="91439" bIns="45719" anchor="t">
            <a:noAutofit/>
          </a:bodyPr>
          <a:lstStyle/>
          <a:p>
            <a:endParaRPr/>
          </a:p>
        </p:txBody>
      </p:sp>
      <p:sp>
        <p:nvSpPr>
          <p:cNvPr id="39" name="Shape 39"/>
          <p:cNvSpPr>
            <a:spLocks noGrp="1"/>
          </p:cNvSpPr>
          <p:nvPr>
            <p:ph type="title"/>
          </p:nvPr>
        </p:nvSpPr>
        <p:spPr>
          <a:xfrm>
            <a:off x="1651000" y="1104900"/>
            <a:ext cx="10223500" cy="5613400"/>
          </a:xfrm>
          <a:prstGeom prst="rect">
            <a:avLst/>
          </a:prstGeom>
        </p:spPr>
        <p:txBody>
          <a:bodyPr anchor="b"/>
          <a:lstStyle>
            <a:lvl1pPr>
              <a:defRPr sz="8400"/>
            </a:lvl1pPr>
          </a:lstStyle>
          <a:p>
            <a:r>
              <a:t>标题文本</a:t>
            </a:r>
          </a:p>
        </p:txBody>
      </p:sp>
      <p:sp>
        <p:nvSpPr>
          <p:cNvPr id="40" name="Shape 40"/>
          <p:cNvSpPr>
            <a:spLocks noGrp="1"/>
          </p:cNvSpPr>
          <p:nvPr>
            <p:ph type="body" sz="quarter" idx="1"/>
          </p:nvPr>
        </p:nvSpPr>
        <p:spPr>
          <a:xfrm>
            <a:off x="1651000" y="6845300"/>
            <a:ext cx="10223500" cy="5765800"/>
          </a:xfrm>
          <a:prstGeom prst="rect">
            <a:avLst/>
          </a:prstGeom>
        </p:spPr>
        <p:txBody>
          <a:bodyPr anchor="t"/>
          <a:lstStyle>
            <a:lvl1pPr marL="0" indent="0" algn="ctr">
              <a:spcBef>
                <a:spcPts val="0"/>
              </a:spcBef>
              <a:buSzTx/>
              <a:buNone/>
              <a:defRPr sz="4400"/>
            </a:lvl1pPr>
            <a:lvl2pPr marL="0" indent="228600" algn="ctr">
              <a:spcBef>
                <a:spcPts val="0"/>
              </a:spcBef>
              <a:buSzTx/>
              <a:buNone/>
              <a:defRPr sz="4400"/>
            </a:lvl2pPr>
            <a:lvl3pPr marL="0" indent="457200" algn="ctr">
              <a:spcBef>
                <a:spcPts val="0"/>
              </a:spcBef>
              <a:buSzTx/>
              <a:buNone/>
              <a:defRPr sz="4400"/>
            </a:lvl3pPr>
            <a:lvl4pPr marL="0" indent="685800" algn="ctr">
              <a:spcBef>
                <a:spcPts val="0"/>
              </a:spcBef>
              <a:buSzTx/>
              <a:buNone/>
              <a:defRPr sz="4400"/>
            </a:lvl4pPr>
            <a:lvl5pPr marL="0" indent="914400" algn="ctr">
              <a:spcBef>
                <a:spcPts val="0"/>
              </a:spcBef>
              <a:buSzTx/>
              <a:buNone/>
              <a:defRPr sz="4400"/>
            </a:lvl5pPr>
          </a:lstStyle>
          <a:p>
            <a:r>
              <a:t>正文级别 1</a:t>
            </a:r>
          </a:p>
          <a:p>
            <a:pPr lvl="1"/>
            <a:r>
              <a:t>正文级别 2</a:t>
            </a:r>
          </a:p>
          <a:p>
            <a:pPr lvl="2"/>
            <a:r>
              <a:t>正文级别 3</a:t>
            </a:r>
          </a:p>
          <a:p>
            <a:pPr lvl="3"/>
            <a:r>
              <a:t>正文级别 4</a:t>
            </a:r>
          </a:p>
          <a:p>
            <a:pPr lvl="4"/>
            <a:r>
              <a:t>正文级别 5</a:t>
            </a:r>
          </a:p>
        </p:txBody>
      </p:sp>
      <p:sp>
        <p:nvSpPr>
          <p:cNvPr id="41" name="Shape 41"/>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标题 - 顶部对齐">
    <p:spTree>
      <p:nvGrpSpPr>
        <p:cNvPr id="1" name=""/>
        <p:cNvGrpSpPr/>
        <p:nvPr/>
      </p:nvGrpSpPr>
      <p:grpSpPr>
        <a:xfrm>
          <a:off x="0" y="0"/>
          <a:ext cx="0" cy="0"/>
          <a:chOff x="0" y="0"/>
          <a:chExt cx="0" cy="0"/>
        </a:xfrm>
      </p:grpSpPr>
      <p:sp>
        <p:nvSpPr>
          <p:cNvPr id="48" name="Shape 48"/>
          <p:cNvSpPr>
            <a:spLocks noGrp="1"/>
          </p:cNvSpPr>
          <p:nvPr>
            <p:ph type="title"/>
          </p:nvPr>
        </p:nvSpPr>
        <p:spPr>
          <a:prstGeom prst="rect">
            <a:avLst/>
          </a:prstGeom>
        </p:spPr>
        <p:txBody>
          <a:bodyPr/>
          <a:lstStyle/>
          <a:p>
            <a:r>
              <a:t>标题文本</a:t>
            </a:r>
          </a:p>
        </p:txBody>
      </p:sp>
      <p:sp>
        <p:nvSpPr>
          <p:cNvPr id="49" name="Shape 49"/>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标题与项目符号">
    <p:spTree>
      <p:nvGrpSpPr>
        <p:cNvPr id="1" name=""/>
        <p:cNvGrpSpPr/>
        <p:nvPr/>
      </p:nvGrpSpPr>
      <p:grpSpPr>
        <a:xfrm>
          <a:off x="0" y="0"/>
          <a:ext cx="0" cy="0"/>
          <a:chOff x="0" y="0"/>
          <a:chExt cx="0" cy="0"/>
        </a:xfrm>
      </p:grpSpPr>
      <p:sp>
        <p:nvSpPr>
          <p:cNvPr id="56" name="Shape 56"/>
          <p:cNvSpPr>
            <a:spLocks noGrp="1"/>
          </p:cNvSpPr>
          <p:nvPr>
            <p:ph type="title"/>
          </p:nvPr>
        </p:nvSpPr>
        <p:spPr>
          <a:prstGeom prst="rect">
            <a:avLst/>
          </a:prstGeom>
        </p:spPr>
        <p:txBody>
          <a:bodyPr/>
          <a:lstStyle/>
          <a:p>
            <a:r>
              <a:t>标题文本</a:t>
            </a:r>
          </a:p>
        </p:txBody>
      </p:sp>
      <p:sp>
        <p:nvSpPr>
          <p:cNvPr id="57" name="Shape 57"/>
          <p:cNvSpPr>
            <a:spLocks noGrp="1"/>
          </p:cNvSpPr>
          <p:nvPr>
            <p:ph type="body" idx="1"/>
          </p:nvPr>
        </p:nvSpPr>
        <p:spPr>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58" name="Shape 58"/>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标题、项目符号与照片">
    <p:spTree>
      <p:nvGrpSpPr>
        <p:cNvPr id="1" name=""/>
        <p:cNvGrpSpPr/>
        <p:nvPr/>
      </p:nvGrpSpPr>
      <p:grpSpPr>
        <a:xfrm>
          <a:off x="0" y="0"/>
          <a:ext cx="0" cy="0"/>
          <a:chOff x="0" y="0"/>
          <a:chExt cx="0" cy="0"/>
        </a:xfrm>
      </p:grpSpPr>
      <p:sp>
        <p:nvSpPr>
          <p:cNvPr id="65" name="Shape 65"/>
          <p:cNvSpPr>
            <a:spLocks noGrp="1"/>
          </p:cNvSpPr>
          <p:nvPr>
            <p:ph type="pic" sz="half" idx="13"/>
          </p:nvPr>
        </p:nvSpPr>
        <p:spPr>
          <a:xfrm>
            <a:off x="13169900" y="3238500"/>
            <a:ext cx="9525000" cy="9207500"/>
          </a:xfrm>
          <a:prstGeom prst="rect">
            <a:avLst/>
          </a:prstGeom>
        </p:spPr>
        <p:txBody>
          <a:bodyPr lIns="91439" tIns="45719" rIns="91439" bIns="45719" anchor="t">
            <a:noAutofit/>
          </a:bodyPr>
          <a:lstStyle/>
          <a:p>
            <a:endParaRPr/>
          </a:p>
        </p:txBody>
      </p:sp>
      <p:sp>
        <p:nvSpPr>
          <p:cNvPr id="66" name="Shape 66"/>
          <p:cNvSpPr>
            <a:spLocks noGrp="1"/>
          </p:cNvSpPr>
          <p:nvPr>
            <p:ph type="title"/>
          </p:nvPr>
        </p:nvSpPr>
        <p:spPr>
          <a:prstGeom prst="rect">
            <a:avLst/>
          </a:prstGeom>
        </p:spPr>
        <p:txBody>
          <a:bodyPr/>
          <a:lstStyle/>
          <a:p>
            <a:r>
              <a:t>标题文本</a:t>
            </a:r>
          </a:p>
        </p:txBody>
      </p:sp>
      <p:sp>
        <p:nvSpPr>
          <p:cNvPr id="67" name="Shape 67"/>
          <p:cNvSpPr>
            <a:spLocks noGrp="1"/>
          </p:cNvSpPr>
          <p:nvPr>
            <p:ph type="body" sz="half" idx="1"/>
          </p:nvPr>
        </p:nvSpPr>
        <p:spPr>
          <a:xfrm>
            <a:off x="1689100" y="3238500"/>
            <a:ext cx="10007600" cy="9207500"/>
          </a:xfrm>
          <a:prstGeom prst="rect">
            <a:avLst/>
          </a:prstGeom>
        </p:spPr>
        <p:txBody>
          <a:bodyPr/>
          <a:lstStyle>
            <a:lvl1pPr marL="558800" indent="-558800">
              <a:spcBef>
                <a:spcPts val="4500"/>
              </a:spcBef>
              <a:defRPr sz="4500"/>
            </a:lvl1pPr>
            <a:lvl2pPr marL="1117600" indent="-558800">
              <a:spcBef>
                <a:spcPts val="4500"/>
              </a:spcBef>
              <a:defRPr sz="4500"/>
            </a:lvl2pPr>
            <a:lvl3pPr marL="1676400" indent="-558800">
              <a:spcBef>
                <a:spcPts val="4500"/>
              </a:spcBef>
              <a:defRPr sz="4500"/>
            </a:lvl3pPr>
            <a:lvl4pPr marL="2235200" indent="-558800">
              <a:spcBef>
                <a:spcPts val="4500"/>
              </a:spcBef>
              <a:defRPr sz="4500"/>
            </a:lvl4pPr>
            <a:lvl5pPr marL="2794000" indent="-558800">
              <a:spcBef>
                <a:spcPts val="4500"/>
              </a:spcBef>
              <a:defRPr sz="4500"/>
            </a:lvl5pPr>
          </a:lstStyle>
          <a:p>
            <a:r>
              <a:t>正文级别 1</a:t>
            </a:r>
          </a:p>
          <a:p>
            <a:pPr lvl="1"/>
            <a:r>
              <a:t>正文级别 2</a:t>
            </a:r>
          </a:p>
          <a:p>
            <a:pPr lvl="2"/>
            <a:r>
              <a:t>正文级别 3</a:t>
            </a:r>
          </a:p>
          <a:p>
            <a:pPr lvl="3"/>
            <a:r>
              <a:t>正文级别 4</a:t>
            </a:r>
          </a:p>
          <a:p>
            <a:pPr lvl="4"/>
            <a:r>
              <a:t>正文级别 5</a:t>
            </a:r>
          </a:p>
        </p:txBody>
      </p:sp>
      <p:sp>
        <p:nvSpPr>
          <p:cNvPr id="68" name="Shape 68"/>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项目符号">
    <p:spTree>
      <p:nvGrpSpPr>
        <p:cNvPr id="1" name=""/>
        <p:cNvGrpSpPr/>
        <p:nvPr/>
      </p:nvGrpSpPr>
      <p:grpSpPr>
        <a:xfrm>
          <a:off x="0" y="0"/>
          <a:ext cx="0" cy="0"/>
          <a:chOff x="0" y="0"/>
          <a:chExt cx="0" cy="0"/>
        </a:xfrm>
      </p:grpSpPr>
      <p:sp>
        <p:nvSpPr>
          <p:cNvPr id="75" name="Shape 75"/>
          <p:cNvSpPr>
            <a:spLocks noGrp="1"/>
          </p:cNvSpPr>
          <p:nvPr>
            <p:ph type="body" idx="1"/>
          </p:nvPr>
        </p:nvSpPr>
        <p:spPr>
          <a:xfrm>
            <a:off x="1689100" y="1778000"/>
            <a:ext cx="21005800" cy="10147300"/>
          </a:xfrm>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76" name="Shape 76"/>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照片 - 3 联">
    <p:spTree>
      <p:nvGrpSpPr>
        <p:cNvPr id="1" name=""/>
        <p:cNvGrpSpPr/>
        <p:nvPr/>
      </p:nvGrpSpPr>
      <p:grpSpPr>
        <a:xfrm>
          <a:off x="0" y="0"/>
          <a:ext cx="0" cy="0"/>
          <a:chOff x="0" y="0"/>
          <a:chExt cx="0" cy="0"/>
        </a:xfrm>
      </p:grpSpPr>
      <p:sp>
        <p:nvSpPr>
          <p:cNvPr id="83" name="Shape 83"/>
          <p:cNvSpPr>
            <a:spLocks noGrp="1"/>
          </p:cNvSpPr>
          <p:nvPr>
            <p:ph type="pic" sz="quarter" idx="13"/>
          </p:nvPr>
        </p:nvSpPr>
        <p:spPr>
          <a:xfrm>
            <a:off x="15760700" y="7048500"/>
            <a:ext cx="7404100" cy="5549900"/>
          </a:xfrm>
          <a:prstGeom prst="rect">
            <a:avLst/>
          </a:prstGeom>
        </p:spPr>
        <p:txBody>
          <a:bodyPr lIns="91439" tIns="45719" rIns="91439" bIns="45719" anchor="t">
            <a:noAutofit/>
          </a:bodyPr>
          <a:lstStyle/>
          <a:p>
            <a:endParaRPr/>
          </a:p>
        </p:txBody>
      </p:sp>
      <p:sp>
        <p:nvSpPr>
          <p:cNvPr id="84" name="Shape 84"/>
          <p:cNvSpPr>
            <a:spLocks noGrp="1"/>
          </p:cNvSpPr>
          <p:nvPr>
            <p:ph type="pic" sz="quarter" idx="14"/>
          </p:nvPr>
        </p:nvSpPr>
        <p:spPr>
          <a:xfrm>
            <a:off x="15760700" y="1130300"/>
            <a:ext cx="7404100" cy="5549900"/>
          </a:xfrm>
          <a:prstGeom prst="rect">
            <a:avLst/>
          </a:prstGeom>
        </p:spPr>
        <p:txBody>
          <a:bodyPr lIns="91439" tIns="45719" rIns="91439" bIns="45719" anchor="t">
            <a:noAutofit/>
          </a:bodyPr>
          <a:lstStyle/>
          <a:p>
            <a:endParaRPr/>
          </a:p>
        </p:txBody>
      </p:sp>
      <p:sp>
        <p:nvSpPr>
          <p:cNvPr id="85" name="Shape 85"/>
          <p:cNvSpPr>
            <a:spLocks noGrp="1"/>
          </p:cNvSpPr>
          <p:nvPr>
            <p:ph type="pic" idx="15"/>
          </p:nvPr>
        </p:nvSpPr>
        <p:spPr>
          <a:xfrm>
            <a:off x="1206500" y="1130300"/>
            <a:ext cx="14173200" cy="11468100"/>
          </a:xfrm>
          <a:prstGeom prst="rect">
            <a:avLst/>
          </a:prstGeom>
        </p:spPr>
        <p:txBody>
          <a:bodyPr lIns="91439" tIns="45719" rIns="91439" bIns="45719" anchor="t">
            <a:noAutofit/>
          </a:bodyPr>
          <a:lstStyle/>
          <a:p>
            <a:endParaRPr/>
          </a:p>
        </p:txBody>
      </p:sp>
      <p:sp>
        <p:nvSpPr>
          <p:cNvPr id="86" name="Shape 86"/>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1689100" y="952500"/>
            <a:ext cx="21005800" cy="2286000"/>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normAutofit/>
          </a:bodyPr>
          <a:lstStyle/>
          <a:p>
            <a:r>
              <a:t>标题文本</a:t>
            </a:r>
          </a:p>
        </p:txBody>
      </p:sp>
      <p:sp>
        <p:nvSpPr>
          <p:cNvPr id="3" name="Shape 3"/>
          <p:cNvSpPr>
            <a:spLocks noGrp="1"/>
          </p:cNvSpPr>
          <p:nvPr>
            <p:ph type="body" idx="1"/>
          </p:nvPr>
        </p:nvSpPr>
        <p:spPr>
          <a:xfrm>
            <a:off x="1689100" y="3238500"/>
            <a:ext cx="21005800" cy="9207500"/>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normAutofit/>
          </a:bodyPr>
          <a:lstStyle/>
          <a:p>
            <a:r>
              <a:t>正文级别 1</a:t>
            </a:r>
          </a:p>
          <a:p>
            <a:pPr lvl="1"/>
            <a:r>
              <a:t>正文级别 2</a:t>
            </a:r>
          </a:p>
          <a:p>
            <a:pPr lvl="2"/>
            <a:r>
              <a:t>正文级别 3</a:t>
            </a:r>
          </a:p>
          <a:p>
            <a:pPr lvl="3"/>
            <a:r>
              <a:t>正文级别 4</a:t>
            </a:r>
          </a:p>
          <a:p>
            <a:pPr lvl="4"/>
            <a:r>
              <a:t>正文级别 5</a:t>
            </a:r>
          </a:p>
        </p:txBody>
      </p:sp>
      <p:sp>
        <p:nvSpPr>
          <p:cNvPr id="4" name="Shape 4"/>
          <p:cNvSpPr>
            <a:spLocks noGrp="1"/>
          </p:cNvSpPr>
          <p:nvPr>
            <p:ph type="sldNum" sz="quarter" idx="2"/>
          </p:nvPr>
        </p:nvSpPr>
        <p:spPr>
          <a:xfrm>
            <a:off x="11959031" y="13081000"/>
            <a:ext cx="453238" cy="469900"/>
          </a:xfrm>
          <a:prstGeom prst="rect">
            <a:avLst/>
          </a:prstGeom>
          <a:ln w="12700">
            <a:miter lim="400000"/>
          </a:ln>
        </p:spPr>
        <p:txBody>
          <a:bodyPr wrap="none" lIns="50800" tIns="50800" rIns="50800" bIns="50800">
            <a:spAutoFit/>
          </a:bodyPr>
          <a:lstStyle>
            <a:lvl1pPr>
              <a:defRPr sz="2400"/>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ransition spd="med"/>
  <p:txStyles>
    <p:titleStyle>
      <a:lvl1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1pPr>
      <a:lvl2pPr marL="0" marR="0" indent="2286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2pPr>
      <a:lvl3pPr marL="0" marR="0" indent="4572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3pPr>
      <a:lvl4pPr marL="0" marR="0" indent="6858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4pPr>
      <a:lvl5pPr marL="0" marR="0" indent="9144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5pPr>
      <a:lvl6pPr marL="0" marR="0" indent="11430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6pPr>
      <a:lvl7pPr marL="0" marR="0" indent="13716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7pPr>
      <a:lvl8pPr marL="0" marR="0" indent="16002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8pPr>
      <a:lvl9pPr marL="0" marR="0" indent="182880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Light"/>
        </a:defRPr>
      </a:lvl9pPr>
    </p:titleStyle>
    <p:bodyStyle>
      <a:lvl1pPr marL="635000" marR="0" indent="-635000" algn="l" defTabSz="825500" rtl="0" latinLnBrk="0">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1pPr>
      <a:lvl2pPr marL="1270000" marR="0" indent="-635000" algn="l" defTabSz="825500" rtl="0" latinLnBrk="0">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2pPr>
      <a:lvl3pPr marL="1905000" marR="0" indent="-635000" algn="l" defTabSz="825500" rtl="0" latinLnBrk="0">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3pPr>
      <a:lvl4pPr marL="2540000" marR="0" indent="-635000" algn="l" defTabSz="825500" rtl="0" latinLnBrk="0">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4pPr>
      <a:lvl5pPr marL="3175000" marR="0" indent="-635000" algn="l" defTabSz="825500" rtl="0" latinLnBrk="0">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5pPr>
      <a:lvl6pPr marL="3810000" marR="0" indent="-635000" algn="l" defTabSz="825500" rtl="0" latinLnBrk="0">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6pPr>
      <a:lvl7pPr marL="4445000" marR="0" indent="-635000" algn="l" defTabSz="825500" rtl="0" latinLnBrk="0">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7pPr>
      <a:lvl8pPr marL="5080000" marR="0" indent="-635000" algn="l" defTabSz="825500" rtl="0" latinLnBrk="0">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8pPr>
      <a:lvl9pPr marL="5715000" marR="0" indent="-635000" algn="l" defTabSz="825500" rtl="0" latinLnBrk="0">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mn-lt"/>
          <a:ea typeface="+mn-ea"/>
          <a:cs typeface="+mn-cs"/>
          <a:sym typeface="Helvetica Light"/>
        </a:defRPr>
      </a:lvl9pPr>
    </p:bodyStyle>
    <p:otherStyle>
      <a:lvl1pPr marL="0" marR="0" indent="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1pPr>
      <a:lvl2pPr marL="0" marR="0" indent="2286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2pPr>
      <a:lvl3pPr marL="0" marR="0" indent="4572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3pPr>
      <a:lvl4pPr marL="0" marR="0" indent="6858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4pPr>
      <a:lvl5pPr marL="0" marR="0" indent="9144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5pPr>
      <a:lvl6pPr marL="0" marR="0" indent="11430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6pPr>
      <a:lvl7pPr marL="0" marR="0" indent="13716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7pPr>
      <a:lvl8pPr marL="0" marR="0" indent="16002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8pPr>
      <a:lvl9pPr marL="0" marR="0" indent="182880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hyperlink" Target="http://10.125.0.180:7001/#/message/query/query-one" TargetMode="External"/><Relationship Id="rId7"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gif"/></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19.jpeg"/><Relationship Id="rId5" Type="http://schemas.openxmlformats.org/officeDocument/2006/relationships/image" Target="../media/image18.jpeg"/><Relationship Id="rId4" Type="http://schemas.openxmlformats.org/officeDocument/2006/relationships/image" Target="../media/image17.jp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126" name="pasted-image.pdf"/>
          <p:cNvPicPr>
            <a:picLocks noChangeAspect="1"/>
          </p:cNvPicPr>
          <p:nvPr/>
        </p:nvPicPr>
        <p:blipFill>
          <a:blip r:embed="rId2">
            <a:extLst/>
          </a:blip>
          <a:stretch>
            <a:fillRect/>
          </a:stretch>
        </p:blipFill>
        <p:spPr>
          <a:xfrm>
            <a:off x="0" y="0"/>
            <a:ext cx="24384000" cy="13716000"/>
          </a:xfrm>
          <a:prstGeom prst="rect">
            <a:avLst/>
          </a:prstGeom>
          <a:ln w="12700">
            <a:miter lim="400000"/>
          </a:ln>
        </p:spPr>
      </p:pic>
      <p:sp>
        <p:nvSpPr>
          <p:cNvPr id="127" name="Shape 127"/>
          <p:cNvSpPr/>
          <p:nvPr/>
        </p:nvSpPr>
        <p:spPr>
          <a:xfrm>
            <a:off x="9545130" y="5174463"/>
            <a:ext cx="5293757" cy="1511824"/>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lnSpc>
                <a:spcPct val="120000"/>
              </a:lnSpc>
              <a:defRPr sz="8800" spc="176">
                <a:solidFill>
                  <a:srgbClr val="FFFFFF"/>
                </a:solidFill>
                <a:latin typeface="FZLanTingHei-M-GBK"/>
                <a:ea typeface="FZLanTingHei-M-GBK"/>
                <a:cs typeface="FZLanTingHei-M-GBK"/>
                <a:sym typeface="FZLanTingHei-M-GBK"/>
              </a:defRPr>
            </a:lvl1pPr>
          </a:lstStyle>
          <a:p>
            <a:r>
              <a:rPr lang="en-US" altLang="zh-CN" dirty="0" smtClean="0"/>
              <a:t> </a:t>
            </a:r>
            <a:r>
              <a:rPr lang="zh-CN" altLang="en-US" dirty="0" smtClean="0"/>
              <a:t>实习</a:t>
            </a:r>
            <a:r>
              <a:rPr lang="zh-CN" altLang="en-US" dirty="0"/>
              <a:t>汇报</a:t>
            </a:r>
            <a:endParaRPr dirty="0"/>
          </a:p>
        </p:txBody>
      </p:sp>
      <p:sp>
        <p:nvSpPr>
          <p:cNvPr id="128" name="Shape 128"/>
          <p:cNvSpPr/>
          <p:nvPr/>
        </p:nvSpPr>
        <p:spPr>
          <a:xfrm>
            <a:off x="9263701" y="6765065"/>
            <a:ext cx="5856603" cy="1579920"/>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lnSpc>
                <a:spcPct val="120000"/>
              </a:lnSpc>
              <a:defRPr sz="4000" spc="79">
                <a:solidFill>
                  <a:srgbClr val="FFFFFF"/>
                </a:solidFill>
                <a:latin typeface="FZLanTingHei-L-GBK"/>
                <a:ea typeface="FZLanTingHei-L-GBK"/>
                <a:cs typeface="FZLanTingHei-L-GBK"/>
                <a:sym typeface="FZLanTingHei-L-GBK"/>
              </a:defRPr>
            </a:lvl1pPr>
          </a:lstStyle>
          <a:p>
            <a:r>
              <a:rPr lang="en-US" dirty="0" smtClean="0"/>
              <a:t>2018.8.20</a:t>
            </a:r>
          </a:p>
          <a:p>
            <a:r>
              <a:rPr lang="zh-CN" altLang="en-US" dirty="0"/>
              <a:t>报告</a:t>
            </a:r>
            <a:r>
              <a:rPr lang="zh-CN" altLang="en-US" dirty="0" smtClean="0"/>
              <a:t>人：张航挺（航行）</a:t>
            </a:r>
            <a:endParaRPr dirty="0"/>
          </a:p>
        </p:txBody>
      </p:sp>
      <p:pic>
        <p:nvPicPr>
          <p:cNvPr id="129" name="pasted-image.pdf"/>
          <p:cNvPicPr>
            <a:picLocks noChangeAspect="1"/>
          </p:cNvPicPr>
          <p:nvPr/>
        </p:nvPicPr>
        <p:blipFill>
          <a:blip r:embed="rId3">
            <a:extLst/>
          </a:blip>
          <a:stretch>
            <a:fillRect/>
          </a:stretch>
        </p:blipFill>
        <p:spPr>
          <a:xfrm>
            <a:off x="20523200" y="736600"/>
            <a:ext cx="3093492" cy="889000"/>
          </a:xfrm>
          <a:prstGeom prst="rect">
            <a:avLst/>
          </a:prstGeom>
          <a:ln w="12700">
            <a:miter lim="400000"/>
          </a:ln>
        </p:spPr>
      </p:pic>
    </p:spTree>
  </p:cSld>
  <p:clrMapOvr>
    <a:masterClrMapping/>
  </p:clrMapOvr>
  <p:transition spd="med"/>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6" name="Shape 316"/>
          <p:cNvSpPr/>
          <p:nvPr/>
        </p:nvSpPr>
        <p:spPr>
          <a:xfrm>
            <a:off x="772820" y="744812"/>
            <a:ext cx="3910814" cy="1031373"/>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lgn="l">
              <a:lnSpc>
                <a:spcPct val="120000"/>
              </a:lnSpc>
              <a:defRPr sz="5800" spc="116">
                <a:solidFill>
                  <a:srgbClr val="373D41"/>
                </a:solidFill>
                <a:latin typeface="FZLanTingHei-M-GBK"/>
                <a:ea typeface="FZLanTingHei-M-GBK"/>
                <a:cs typeface="FZLanTingHei-M-GBK"/>
                <a:sym typeface="FZLanTingHei-M-GBK"/>
              </a:defRPr>
            </a:lvl1pPr>
          </a:lstStyle>
          <a:p>
            <a:r>
              <a:rPr lang="en-US" dirty="0" smtClean="0"/>
              <a:t>1 </a:t>
            </a:r>
            <a:r>
              <a:rPr lang="zh-CN" altLang="en-US" dirty="0" smtClean="0"/>
              <a:t>知识积累</a:t>
            </a:r>
            <a:endParaRPr dirty="0"/>
          </a:p>
        </p:txBody>
      </p:sp>
      <p:sp>
        <p:nvSpPr>
          <p:cNvPr id="317" name="Shape 317"/>
          <p:cNvSpPr/>
          <p:nvPr/>
        </p:nvSpPr>
        <p:spPr>
          <a:xfrm>
            <a:off x="791340" y="1868607"/>
            <a:ext cx="6113313" cy="730456"/>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algn="l">
              <a:lnSpc>
                <a:spcPct val="120000"/>
              </a:lnSpc>
              <a:defRPr sz="3400" spc="68">
                <a:solidFill>
                  <a:srgbClr val="373D41"/>
                </a:solidFill>
                <a:latin typeface="FZLanTingHei-L-GBK"/>
                <a:ea typeface="FZLanTingHei-L-GBK"/>
                <a:cs typeface="FZLanTingHei-L-GBK"/>
                <a:sym typeface="FZLanTingHei-L-GBK"/>
              </a:defRPr>
            </a:lvl1pPr>
          </a:lstStyle>
          <a:p>
            <a:r>
              <a:rPr lang="en-US" altLang="zh-CN" dirty="0"/>
              <a:t>HSF</a:t>
            </a:r>
            <a:r>
              <a:rPr lang="zh-CN" altLang="en-US" dirty="0" smtClean="0"/>
              <a:t>系统</a:t>
            </a:r>
            <a:r>
              <a:rPr lang="en-US" altLang="zh-CN" dirty="0" smtClean="0"/>
              <a:t>—</a:t>
            </a:r>
            <a:r>
              <a:rPr lang="zh-CN" altLang="en-US" dirty="0" smtClean="0"/>
              <a:t>路由选择与负载均衡</a:t>
            </a:r>
            <a:endParaRPr dirty="0"/>
          </a:p>
        </p:txBody>
      </p:sp>
      <p:pic>
        <p:nvPicPr>
          <p:cNvPr id="377" name="pasted-image.pdf"/>
          <p:cNvPicPr>
            <a:picLocks noChangeAspect="1"/>
          </p:cNvPicPr>
          <p:nvPr/>
        </p:nvPicPr>
        <p:blipFill>
          <a:blip r:embed="rId3">
            <a:extLst/>
          </a:blip>
          <a:stretch>
            <a:fillRect/>
          </a:stretch>
        </p:blipFill>
        <p:spPr>
          <a:xfrm>
            <a:off x="20529058" y="739798"/>
            <a:ext cx="3093486" cy="889001"/>
          </a:xfrm>
          <a:prstGeom prst="rect">
            <a:avLst/>
          </a:prstGeom>
          <a:ln w="12700">
            <a:miter lim="400000"/>
          </a:ln>
        </p:spPr>
      </p:pic>
      <p:sp>
        <p:nvSpPr>
          <p:cNvPr id="30" name="椭圆 29"/>
          <p:cNvSpPr/>
          <p:nvPr/>
        </p:nvSpPr>
        <p:spPr>
          <a:xfrm>
            <a:off x="15902474" y="5200003"/>
            <a:ext cx="4926563" cy="4538457"/>
          </a:xfrm>
          <a:prstGeom prst="ellipse">
            <a:avLst/>
          </a:prstGeom>
          <a:solidFill>
            <a:schemeClr val="bg2"/>
          </a:solidFill>
          <a:ln/>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zh-CN" altLang="en-US" sz="32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31" name="文本框 30"/>
          <p:cNvSpPr txBox="1"/>
          <p:nvPr/>
        </p:nvSpPr>
        <p:spPr>
          <a:xfrm>
            <a:off x="17059001" y="6124594"/>
            <a:ext cx="3064462" cy="595035"/>
          </a:xfrm>
          <a:prstGeom prst="rect">
            <a:avLst/>
          </a:prstGeom>
          <a:solidFill>
            <a:schemeClr val="accent1">
              <a:lumMod val="40000"/>
              <a:lumOff val="60000"/>
            </a:schemeClr>
          </a:solidFill>
          <a:ln w="12700" cap="flat">
            <a:solidFill>
              <a:schemeClr val="accent1">
                <a:lumMod val="40000"/>
                <a:lumOff val="6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altLang="zh-CN" sz="3200" b="1" dirty="0"/>
              <a:t>Consumer</a:t>
            </a:r>
            <a:endParaRPr kumimoji="0" lang="zh-CN" altLang="en-US" sz="3200" b="1" i="0" u="none" strike="noStrike" cap="none" spc="0" normalizeH="0" baseline="0" dirty="0">
              <a:ln>
                <a:noFill/>
              </a:ln>
              <a:solidFill>
                <a:srgbClr val="000000"/>
              </a:solidFill>
              <a:effectLst/>
              <a:uFillTx/>
              <a:latin typeface="+mn-lt"/>
              <a:ea typeface="+mn-ea"/>
              <a:cs typeface="+mn-cs"/>
              <a:sym typeface="Helvetica Light"/>
            </a:endParaRPr>
          </a:p>
        </p:txBody>
      </p:sp>
      <p:sp>
        <p:nvSpPr>
          <p:cNvPr id="32" name="文本框 31"/>
          <p:cNvSpPr txBox="1"/>
          <p:nvPr/>
        </p:nvSpPr>
        <p:spPr>
          <a:xfrm>
            <a:off x="17051980" y="7171715"/>
            <a:ext cx="3064461" cy="595035"/>
          </a:xfrm>
          <a:prstGeom prst="rect">
            <a:avLst/>
          </a:prstGeom>
          <a:solidFill>
            <a:schemeClr val="accent1">
              <a:lumMod val="40000"/>
              <a:lumOff val="60000"/>
            </a:schemeClr>
          </a:solidFill>
          <a:ln w="12700" cap="flat">
            <a:solidFill>
              <a:schemeClr val="accent1">
                <a:lumMod val="40000"/>
                <a:lumOff val="6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defRPr sz="3200" b="1"/>
            </a:lvl1pPr>
          </a:lstStyle>
          <a:p>
            <a:r>
              <a:rPr lang="en-US" altLang="zh-CN" dirty="0"/>
              <a:t>Consumer</a:t>
            </a:r>
            <a:endParaRPr lang="zh-CN" altLang="en-US" dirty="0"/>
          </a:p>
        </p:txBody>
      </p:sp>
      <p:sp>
        <p:nvSpPr>
          <p:cNvPr id="33" name="文本框 32"/>
          <p:cNvSpPr txBox="1"/>
          <p:nvPr/>
        </p:nvSpPr>
        <p:spPr>
          <a:xfrm>
            <a:off x="17051979" y="8246339"/>
            <a:ext cx="3064461" cy="595035"/>
          </a:xfrm>
          <a:prstGeom prst="rect">
            <a:avLst/>
          </a:prstGeom>
          <a:solidFill>
            <a:schemeClr val="accent1">
              <a:lumMod val="40000"/>
              <a:lumOff val="60000"/>
            </a:schemeClr>
          </a:solidFill>
          <a:ln w="12700" cap="flat">
            <a:solidFill>
              <a:schemeClr val="accent1">
                <a:lumMod val="40000"/>
                <a:lumOff val="6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defRPr sz="3200" b="1"/>
            </a:lvl1pPr>
          </a:lstStyle>
          <a:p>
            <a:r>
              <a:rPr lang="en-US" altLang="zh-CN" dirty="0"/>
              <a:t>Consumer</a:t>
            </a:r>
            <a:endParaRPr lang="zh-CN" altLang="en-US" dirty="0"/>
          </a:p>
        </p:txBody>
      </p:sp>
      <p:sp>
        <p:nvSpPr>
          <p:cNvPr id="34" name="文本框 33"/>
          <p:cNvSpPr txBox="1"/>
          <p:nvPr/>
        </p:nvSpPr>
        <p:spPr>
          <a:xfrm>
            <a:off x="16242608" y="5982319"/>
            <a:ext cx="595035" cy="329694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eaVert"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zh-CN" altLang="en-US" sz="3200" b="0" i="0" u="none" strike="noStrike" cap="none" spc="0" normalizeH="0" baseline="0" dirty="0" smtClean="0">
                <a:ln>
                  <a:noFill/>
                </a:ln>
                <a:solidFill>
                  <a:srgbClr val="000000"/>
                </a:solidFill>
                <a:effectLst/>
                <a:uFillTx/>
                <a:latin typeface="+mn-lt"/>
                <a:ea typeface="+mn-ea"/>
                <a:cs typeface="+mn-cs"/>
                <a:sym typeface="Helvetica Light"/>
              </a:rPr>
              <a:t>服务消费者</a:t>
            </a:r>
            <a:endParaRPr kumimoji="0" lang="zh-CN" altLang="en-US" sz="3200" b="0" i="0" u="none" strike="noStrike" cap="none" spc="0" normalizeH="0" baseline="0" dirty="0">
              <a:ln>
                <a:noFill/>
              </a:ln>
              <a:solidFill>
                <a:srgbClr val="000000"/>
              </a:solidFill>
              <a:effectLst/>
              <a:uFillTx/>
              <a:latin typeface="+mn-lt"/>
              <a:ea typeface="+mn-ea"/>
              <a:cs typeface="+mn-cs"/>
              <a:sym typeface="Helvetica Light"/>
            </a:endParaRPr>
          </a:p>
        </p:txBody>
      </p:sp>
      <p:sp>
        <p:nvSpPr>
          <p:cNvPr id="42" name="圆角矩形 41"/>
          <p:cNvSpPr/>
          <p:nvPr/>
        </p:nvSpPr>
        <p:spPr>
          <a:xfrm>
            <a:off x="8744680" y="571156"/>
            <a:ext cx="5692991" cy="2378454"/>
          </a:xfrm>
          <a:prstGeom prst="roundRect">
            <a:avLst/>
          </a:prstGeom>
          <a:blipFill rotWithShape="1">
            <a:blip r:embed="rId4"/>
            <a:srcRect/>
            <a:tile tx="0" ty="0" sx="100000" sy="100000" flip="none" algn="tl"/>
          </a:blip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zh-CN" altLang="en-US" sz="32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48" name="文本框 47"/>
          <p:cNvSpPr txBox="1"/>
          <p:nvPr/>
        </p:nvSpPr>
        <p:spPr>
          <a:xfrm>
            <a:off x="9712148" y="727200"/>
            <a:ext cx="4018673" cy="87203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altLang="zh-CN" sz="5000" b="0" i="0" u="none" strike="noStrike" cap="none" spc="0" normalizeH="0" baseline="0" dirty="0" err="1" smtClean="0">
                <a:ln>
                  <a:noFill/>
                </a:ln>
                <a:solidFill>
                  <a:srgbClr val="000000"/>
                </a:solidFill>
                <a:effectLst/>
                <a:uFillTx/>
                <a:latin typeface="+mn-lt"/>
                <a:ea typeface="+mn-ea"/>
                <a:cs typeface="+mn-cs"/>
                <a:sym typeface="Helvetica Light"/>
              </a:rPr>
              <a:t>ConfigServer</a:t>
            </a:r>
            <a:endParaRPr kumimoji="0" lang="zh-CN" altLang="en-US" sz="5000" b="0" i="0" u="none" strike="noStrike" cap="none" spc="0" normalizeH="0" baseline="0" dirty="0">
              <a:ln>
                <a:noFill/>
              </a:ln>
              <a:solidFill>
                <a:srgbClr val="000000"/>
              </a:solidFill>
              <a:effectLst/>
              <a:uFillTx/>
              <a:latin typeface="+mn-lt"/>
              <a:ea typeface="+mn-ea"/>
              <a:cs typeface="+mn-cs"/>
              <a:sym typeface="Helvetica Light"/>
            </a:endParaRPr>
          </a:p>
        </p:txBody>
      </p:sp>
      <p:sp>
        <p:nvSpPr>
          <p:cNvPr id="49" name="文本框 48"/>
          <p:cNvSpPr txBox="1"/>
          <p:nvPr/>
        </p:nvSpPr>
        <p:spPr>
          <a:xfrm>
            <a:off x="9016692" y="1751651"/>
            <a:ext cx="5218498" cy="9643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zh-CN" altLang="en-US" sz="2800" b="1" i="0" u="none" strike="noStrike" cap="none" spc="0" normalizeH="0" baseline="0" dirty="0" smtClean="0">
                <a:ln>
                  <a:noFill/>
                </a:ln>
                <a:solidFill>
                  <a:srgbClr val="000000"/>
                </a:solidFill>
                <a:effectLst/>
                <a:uFillTx/>
                <a:latin typeface="+mn-lt"/>
                <a:ea typeface="+mn-ea"/>
                <a:cs typeface="+mn-cs"/>
                <a:sym typeface="Helvetica Light"/>
              </a:rPr>
              <a:t>注册中心：多对多的映射关系保存了服务和服务地址的映射</a:t>
            </a:r>
            <a:endParaRPr kumimoji="0" lang="zh-CN" altLang="en-US" sz="2800" b="1" i="0" u="none" strike="noStrike" cap="none" spc="0" normalizeH="0" baseline="0" dirty="0">
              <a:ln>
                <a:noFill/>
              </a:ln>
              <a:solidFill>
                <a:srgbClr val="000000"/>
              </a:solidFill>
              <a:effectLst/>
              <a:uFillTx/>
              <a:latin typeface="+mn-lt"/>
              <a:ea typeface="+mn-ea"/>
              <a:cs typeface="+mn-cs"/>
              <a:sym typeface="Helvetica Light"/>
            </a:endParaRPr>
          </a:p>
        </p:txBody>
      </p:sp>
      <p:cxnSp>
        <p:nvCxnSpPr>
          <p:cNvPr id="54" name="直接箭头连接符 53"/>
          <p:cNvCxnSpPr>
            <a:stCxn id="30" idx="0"/>
            <a:endCxn id="42" idx="3"/>
          </p:cNvCxnSpPr>
          <p:nvPr/>
        </p:nvCxnSpPr>
        <p:spPr>
          <a:xfrm flipH="1" flipV="1">
            <a:off x="14437671" y="1760383"/>
            <a:ext cx="3928085" cy="3439620"/>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55" name="文本框 54"/>
          <p:cNvSpPr txBox="1"/>
          <p:nvPr/>
        </p:nvSpPr>
        <p:spPr>
          <a:xfrm>
            <a:off x="15084549" y="3453782"/>
            <a:ext cx="2911151" cy="533479"/>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zh-CN" altLang="en-US" sz="2800" b="1" dirty="0" smtClean="0">
                <a:solidFill>
                  <a:schemeClr val="accent1">
                    <a:lumMod val="60000"/>
                    <a:lumOff val="40000"/>
                  </a:schemeClr>
                </a:solidFill>
              </a:rPr>
              <a:t>订阅服务</a:t>
            </a:r>
            <a:endParaRPr kumimoji="0" lang="zh-CN" altLang="en-US" sz="2800" b="1" i="0" u="none" strike="noStrike" cap="none" spc="0" normalizeH="0" baseline="0" dirty="0">
              <a:ln>
                <a:noFill/>
              </a:ln>
              <a:solidFill>
                <a:schemeClr val="accent1">
                  <a:lumMod val="60000"/>
                  <a:lumOff val="40000"/>
                </a:schemeClr>
              </a:solidFill>
              <a:effectLst/>
              <a:uFillTx/>
              <a:sym typeface="Helvetica Light"/>
            </a:endParaRPr>
          </a:p>
        </p:txBody>
      </p:sp>
      <p:pic>
        <p:nvPicPr>
          <p:cNvPr id="41" name="图片 40"/>
          <p:cNvPicPr>
            <a:picLocks noChangeAspect="1"/>
          </p:cNvPicPr>
          <p:nvPr/>
        </p:nvPicPr>
        <p:blipFill>
          <a:blip r:embed="rId5"/>
          <a:stretch>
            <a:fillRect/>
          </a:stretch>
        </p:blipFill>
        <p:spPr>
          <a:xfrm>
            <a:off x="559309" y="4102142"/>
            <a:ext cx="8248650" cy="6734175"/>
          </a:xfrm>
          <a:prstGeom prst="rect">
            <a:avLst/>
          </a:prstGeom>
        </p:spPr>
      </p:pic>
      <p:cxnSp>
        <p:nvCxnSpPr>
          <p:cNvPr id="4" name="直接箭头连接符 3"/>
          <p:cNvCxnSpPr>
            <a:endCxn id="30" idx="2"/>
          </p:cNvCxnSpPr>
          <p:nvPr/>
        </p:nvCxnSpPr>
        <p:spPr>
          <a:xfrm>
            <a:off x="9016692" y="2949610"/>
            <a:ext cx="6885782" cy="4519622"/>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43" name="文本框 42"/>
          <p:cNvSpPr txBox="1"/>
          <p:nvPr/>
        </p:nvSpPr>
        <p:spPr>
          <a:xfrm>
            <a:off x="10402768" y="4631943"/>
            <a:ext cx="3328053" cy="533479"/>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zh-CN" altLang="en-US" sz="2800" b="1" dirty="0" smtClean="0">
                <a:solidFill>
                  <a:schemeClr val="accent1">
                    <a:lumMod val="60000"/>
                    <a:lumOff val="40000"/>
                  </a:schemeClr>
                </a:solidFill>
              </a:rPr>
              <a:t>返回服务的地址列表</a:t>
            </a:r>
            <a:endParaRPr kumimoji="0" lang="zh-CN" altLang="en-US" sz="2800" b="1" i="0" u="none" strike="noStrike" cap="none" spc="0" normalizeH="0" baseline="0" dirty="0">
              <a:ln>
                <a:noFill/>
              </a:ln>
              <a:solidFill>
                <a:schemeClr val="accent1">
                  <a:lumMod val="60000"/>
                  <a:lumOff val="40000"/>
                </a:schemeClr>
              </a:solidFill>
              <a:effectLst/>
              <a:uFillTx/>
              <a:sym typeface="Helvetica Light"/>
            </a:endParaRPr>
          </a:p>
        </p:txBody>
      </p:sp>
      <p:cxnSp>
        <p:nvCxnSpPr>
          <p:cNvPr id="17" name="直接箭头连接符 16"/>
          <p:cNvCxnSpPr>
            <a:stCxn id="30" idx="2"/>
            <a:endCxn id="41" idx="3"/>
          </p:cNvCxnSpPr>
          <p:nvPr/>
        </p:nvCxnSpPr>
        <p:spPr>
          <a:xfrm flipH="1" flipV="1">
            <a:off x="8807959" y="7469230"/>
            <a:ext cx="7094515" cy="2"/>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47" name="文本框 46"/>
          <p:cNvSpPr txBox="1"/>
          <p:nvPr/>
        </p:nvSpPr>
        <p:spPr>
          <a:xfrm>
            <a:off x="11591175" y="7028869"/>
            <a:ext cx="1752467" cy="964367"/>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zh-CN" altLang="en-US" sz="2800" b="1" dirty="0" smtClean="0">
                <a:solidFill>
                  <a:schemeClr val="accent1">
                    <a:lumMod val="60000"/>
                    <a:lumOff val="40000"/>
                  </a:schemeClr>
                </a:solidFill>
              </a:rPr>
              <a:t>路由划分与选择</a:t>
            </a:r>
            <a:endParaRPr kumimoji="0" lang="zh-CN" altLang="en-US" sz="2800" b="1" i="0" u="none" strike="noStrike" cap="none" spc="0" normalizeH="0" baseline="0" dirty="0">
              <a:ln>
                <a:noFill/>
              </a:ln>
              <a:solidFill>
                <a:schemeClr val="accent1">
                  <a:lumMod val="60000"/>
                  <a:lumOff val="40000"/>
                </a:schemeClr>
              </a:solidFill>
              <a:effectLst/>
              <a:uFillTx/>
              <a:sym typeface="Helvetica Light"/>
            </a:endParaRPr>
          </a:p>
        </p:txBody>
      </p:sp>
      <p:cxnSp>
        <p:nvCxnSpPr>
          <p:cNvPr id="50" name="直接箭头连接符 49"/>
          <p:cNvCxnSpPr>
            <a:stCxn id="41" idx="2"/>
          </p:cNvCxnSpPr>
          <p:nvPr/>
        </p:nvCxnSpPr>
        <p:spPr>
          <a:xfrm flipV="1">
            <a:off x="4683634" y="9221935"/>
            <a:ext cx="12154009" cy="1614382"/>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57" name="文本框 56"/>
          <p:cNvSpPr txBox="1"/>
          <p:nvPr/>
        </p:nvSpPr>
        <p:spPr>
          <a:xfrm>
            <a:off x="9216554" y="9809063"/>
            <a:ext cx="3328053" cy="533479"/>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zh-CN" altLang="en-US" sz="2800" b="1" dirty="0">
                <a:solidFill>
                  <a:schemeClr val="accent1">
                    <a:lumMod val="60000"/>
                    <a:lumOff val="40000"/>
                  </a:schemeClr>
                </a:solidFill>
              </a:rPr>
              <a:t>得到</a:t>
            </a:r>
            <a:r>
              <a:rPr lang="zh-CN" altLang="en-US" sz="2800" b="1" dirty="0" smtClean="0">
                <a:solidFill>
                  <a:schemeClr val="accent1">
                    <a:lumMod val="60000"/>
                    <a:lumOff val="40000"/>
                  </a:schemeClr>
                </a:solidFill>
              </a:rPr>
              <a:t>调用的服务地址</a:t>
            </a:r>
            <a:endParaRPr kumimoji="0" lang="zh-CN" altLang="en-US" sz="2800" b="1" i="0" u="none" strike="noStrike" cap="none" spc="0" normalizeH="0" baseline="0" dirty="0">
              <a:ln>
                <a:noFill/>
              </a:ln>
              <a:solidFill>
                <a:schemeClr val="accent1">
                  <a:lumMod val="60000"/>
                  <a:lumOff val="40000"/>
                </a:schemeClr>
              </a:solidFill>
              <a:effectLst/>
              <a:uFillTx/>
              <a:sym typeface="Helvetica Light"/>
            </a:endParaRPr>
          </a:p>
        </p:txBody>
      </p:sp>
    </p:spTree>
    <p:extLst>
      <p:ext uri="{BB962C8B-B14F-4D97-AF65-F5344CB8AC3E}">
        <p14:creationId xmlns:p14="http://schemas.microsoft.com/office/powerpoint/2010/main" val="2403004591"/>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3"/>
                                        </p:tgtEl>
                                        <p:attrNameLst>
                                          <p:attrName>style.visibility</p:attrName>
                                        </p:attrNameLst>
                                      </p:cBhvr>
                                      <p:to>
                                        <p:strVal val="visible"/>
                                      </p:to>
                                    </p:set>
                                    <p:animEffect transition="in" filter="fade">
                                      <p:cBhvr>
                                        <p:cTn id="10" dur="500"/>
                                        <p:tgtEl>
                                          <p:spTgt spid="43"/>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barn(inVertical)">
                                      <p:cBhvr>
                                        <p:cTn id="15" dur="500"/>
                                        <p:tgtEl>
                                          <p:spTgt spid="17"/>
                                        </p:tgtEl>
                                      </p:cBhvr>
                                    </p:animEffect>
                                  </p:childTnLst>
                                </p:cTn>
                              </p:par>
                              <p:par>
                                <p:cTn id="16" presetID="16" presetClass="entr" presetSubtype="21" fill="hold" grpId="0" nodeType="withEffect">
                                  <p:stCondLst>
                                    <p:cond delay="0"/>
                                  </p:stCondLst>
                                  <p:childTnLst>
                                    <p:set>
                                      <p:cBhvr>
                                        <p:cTn id="17" dur="1" fill="hold">
                                          <p:stCondLst>
                                            <p:cond delay="0"/>
                                          </p:stCondLst>
                                        </p:cTn>
                                        <p:tgtEl>
                                          <p:spTgt spid="47"/>
                                        </p:tgtEl>
                                        <p:attrNameLst>
                                          <p:attrName>style.visibility</p:attrName>
                                        </p:attrNameLst>
                                      </p:cBhvr>
                                      <p:to>
                                        <p:strVal val="visible"/>
                                      </p:to>
                                    </p:set>
                                    <p:animEffect transition="in" filter="barn(inVertical)">
                                      <p:cBhvr>
                                        <p:cTn id="18" dur="500"/>
                                        <p:tgtEl>
                                          <p:spTgt spid="47"/>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50"/>
                                        </p:tgtEl>
                                        <p:attrNameLst>
                                          <p:attrName>style.visibility</p:attrName>
                                        </p:attrNameLst>
                                      </p:cBhvr>
                                      <p:to>
                                        <p:strVal val="visible"/>
                                      </p:to>
                                    </p:set>
                                    <p:anim calcmode="lin" valueType="num">
                                      <p:cBhvr additive="base">
                                        <p:cTn id="23" dur="500" fill="hold"/>
                                        <p:tgtEl>
                                          <p:spTgt spid="50"/>
                                        </p:tgtEl>
                                        <p:attrNameLst>
                                          <p:attrName>ppt_x</p:attrName>
                                        </p:attrNameLst>
                                      </p:cBhvr>
                                      <p:tavLst>
                                        <p:tav tm="0">
                                          <p:val>
                                            <p:strVal val="#ppt_x"/>
                                          </p:val>
                                        </p:tav>
                                        <p:tav tm="100000">
                                          <p:val>
                                            <p:strVal val="#ppt_x"/>
                                          </p:val>
                                        </p:tav>
                                      </p:tavLst>
                                    </p:anim>
                                    <p:anim calcmode="lin" valueType="num">
                                      <p:cBhvr additive="base">
                                        <p:cTn id="24" dur="500" fill="hold"/>
                                        <p:tgtEl>
                                          <p:spTgt spid="50"/>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57"/>
                                        </p:tgtEl>
                                        <p:attrNameLst>
                                          <p:attrName>style.visibility</p:attrName>
                                        </p:attrNameLst>
                                      </p:cBhvr>
                                      <p:to>
                                        <p:strVal val="visible"/>
                                      </p:to>
                                    </p:set>
                                    <p:anim calcmode="lin" valueType="num">
                                      <p:cBhvr additive="base">
                                        <p:cTn id="27" dur="500" fill="hold"/>
                                        <p:tgtEl>
                                          <p:spTgt spid="57"/>
                                        </p:tgtEl>
                                        <p:attrNameLst>
                                          <p:attrName>ppt_x</p:attrName>
                                        </p:attrNameLst>
                                      </p:cBhvr>
                                      <p:tavLst>
                                        <p:tav tm="0">
                                          <p:val>
                                            <p:strVal val="#ppt_x"/>
                                          </p:val>
                                        </p:tav>
                                        <p:tav tm="100000">
                                          <p:val>
                                            <p:strVal val="#ppt_x"/>
                                          </p:val>
                                        </p:tav>
                                      </p:tavLst>
                                    </p:anim>
                                    <p:anim calcmode="lin" valueType="num">
                                      <p:cBhvr additive="base">
                                        <p:cTn id="28" dur="500" fill="hold"/>
                                        <p:tgtEl>
                                          <p:spTgt spid="5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7" grpId="0" animBg="1"/>
      <p:bldP spid="5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椭圆 4"/>
          <p:cNvSpPr/>
          <p:nvPr/>
        </p:nvSpPr>
        <p:spPr>
          <a:xfrm>
            <a:off x="3806890" y="2286262"/>
            <a:ext cx="4926563" cy="4538457"/>
          </a:xfrm>
          <a:prstGeom prst="ellipse">
            <a:avLst/>
          </a:prstGeom>
          <a:solidFill>
            <a:schemeClr val="bg2"/>
          </a:solidFill>
          <a:ln/>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zh-CN" altLang="en-US" sz="32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316" name="Shape 316"/>
          <p:cNvSpPr/>
          <p:nvPr/>
        </p:nvSpPr>
        <p:spPr>
          <a:xfrm>
            <a:off x="772820" y="744812"/>
            <a:ext cx="3910814" cy="1031373"/>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lgn="l">
              <a:lnSpc>
                <a:spcPct val="120000"/>
              </a:lnSpc>
              <a:defRPr sz="5800" spc="116">
                <a:solidFill>
                  <a:srgbClr val="373D41"/>
                </a:solidFill>
                <a:latin typeface="FZLanTingHei-M-GBK"/>
                <a:ea typeface="FZLanTingHei-M-GBK"/>
                <a:cs typeface="FZLanTingHei-M-GBK"/>
                <a:sym typeface="FZLanTingHei-M-GBK"/>
              </a:defRPr>
            </a:lvl1pPr>
          </a:lstStyle>
          <a:p>
            <a:r>
              <a:rPr lang="en-US" dirty="0" smtClean="0"/>
              <a:t>1 </a:t>
            </a:r>
            <a:r>
              <a:rPr lang="zh-CN" altLang="en-US" dirty="0" smtClean="0"/>
              <a:t>知识积累</a:t>
            </a:r>
            <a:endParaRPr dirty="0"/>
          </a:p>
        </p:txBody>
      </p:sp>
      <p:sp>
        <p:nvSpPr>
          <p:cNvPr id="317" name="Shape 317"/>
          <p:cNvSpPr/>
          <p:nvPr/>
        </p:nvSpPr>
        <p:spPr>
          <a:xfrm>
            <a:off x="791340" y="1554675"/>
            <a:ext cx="6523860" cy="1358321"/>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algn="l">
              <a:lnSpc>
                <a:spcPct val="120000"/>
              </a:lnSpc>
              <a:defRPr sz="3400" spc="68">
                <a:solidFill>
                  <a:srgbClr val="373D41"/>
                </a:solidFill>
                <a:latin typeface="FZLanTingHei-L-GBK"/>
                <a:ea typeface="FZLanTingHei-L-GBK"/>
                <a:cs typeface="FZLanTingHei-L-GBK"/>
                <a:sym typeface="FZLanTingHei-L-GBK"/>
              </a:defRPr>
            </a:lvl1pPr>
          </a:lstStyle>
          <a:p>
            <a:r>
              <a:rPr lang="en-US" altLang="zh-CN" dirty="0" smtClean="0"/>
              <a:t>HSF</a:t>
            </a:r>
            <a:r>
              <a:rPr lang="zh-CN" altLang="en-US" dirty="0" smtClean="0"/>
              <a:t>系统</a:t>
            </a:r>
            <a:r>
              <a:rPr lang="en-US" altLang="zh-CN" dirty="0" smtClean="0"/>
              <a:t>--</a:t>
            </a:r>
            <a:r>
              <a:rPr lang="zh-CN" altLang="en-US" dirty="0"/>
              <a:t>非阻塞式的</a:t>
            </a:r>
            <a:r>
              <a:rPr lang="en-US" altLang="zh-CN" dirty="0"/>
              <a:t>IO</a:t>
            </a:r>
            <a:r>
              <a:rPr lang="zh-CN" altLang="en-US" dirty="0"/>
              <a:t>通信</a:t>
            </a:r>
          </a:p>
          <a:p>
            <a:endParaRPr dirty="0"/>
          </a:p>
        </p:txBody>
      </p:sp>
      <p:pic>
        <p:nvPicPr>
          <p:cNvPr id="377" name="pasted-image.pdf"/>
          <p:cNvPicPr>
            <a:picLocks noChangeAspect="1"/>
          </p:cNvPicPr>
          <p:nvPr/>
        </p:nvPicPr>
        <p:blipFill>
          <a:blip r:embed="rId3">
            <a:extLst/>
          </a:blip>
          <a:stretch>
            <a:fillRect/>
          </a:stretch>
        </p:blipFill>
        <p:spPr>
          <a:xfrm>
            <a:off x="20529058" y="739798"/>
            <a:ext cx="3093486" cy="889001"/>
          </a:xfrm>
          <a:prstGeom prst="rect">
            <a:avLst/>
          </a:prstGeom>
          <a:ln w="12700">
            <a:miter lim="400000"/>
          </a:ln>
        </p:spPr>
      </p:pic>
      <p:sp>
        <p:nvSpPr>
          <p:cNvPr id="2" name="文本框 1"/>
          <p:cNvSpPr txBox="1"/>
          <p:nvPr/>
        </p:nvSpPr>
        <p:spPr>
          <a:xfrm>
            <a:off x="4963417" y="3210853"/>
            <a:ext cx="3064462" cy="595035"/>
          </a:xfrm>
          <a:prstGeom prst="rect">
            <a:avLst/>
          </a:prstGeom>
          <a:solidFill>
            <a:schemeClr val="accent2">
              <a:lumMod val="20000"/>
              <a:lumOff val="80000"/>
            </a:schemeClr>
          </a:solidFill>
          <a:ln w="12700" cap="flat">
            <a:solidFill>
              <a:schemeClr val="accent2">
                <a:lumMod val="40000"/>
                <a:lumOff val="6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altLang="zh-CN" sz="3200" b="1" i="0" u="none" strike="noStrike" cap="none" spc="0" normalizeH="0" baseline="0" dirty="0" smtClean="0">
                <a:ln>
                  <a:noFill/>
                </a:ln>
                <a:solidFill>
                  <a:srgbClr val="000000"/>
                </a:solidFill>
                <a:effectLst/>
                <a:uFillTx/>
                <a:latin typeface="+mn-lt"/>
                <a:ea typeface="+mn-ea"/>
                <a:cs typeface="+mn-cs"/>
                <a:sym typeface="Helvetica Light"/>
              </a:rPr>
              <a:t>Provider</a:t>
            </a:r>
            <a:endParaRPr kumimoji="0" lang="zh-CN" altLang="en-US" sz="3200" b="1" i="0" u="none" strike="noStrike" cap="none" spc="0" normalizeH="0" baseline="0" dirty="0">
              <a:ln>
                <a:noFill/>
              </a:ln>
              <a:solidFill>
                <a:srgbClr val="000000"/>
              </a:solidFill>
              <a:effectLst/>
              <a:uFillTx/>
              <a:latin typeface="+mn-lt"/>
              <a:ea typeface="+mn-ea"/>
              <a:cs typeface="+mn-cs"/>
              <a:sym typeface="Helvetica Light"/>
            </a:endParaRPr>
          </a:p>
        </p:txBody>
      </p:sp>
      <p:sp>
        <p:nvSpPr>
          <p:cNvPr id="7" name="文本框 6"/>
          <p:cNvSpPr txBox="1"/>
          <p:nvPr/>
        </p:nvSpPr>
        <p:spPr>
          <a:xfrm>
            <a:off x="4956396" y="4257974"/>
            <a:ext cx="3064461" cy="595035"/>
          </a:xfrm>
          <a:prstGeom prst="rect">
            <a:avLst/>
          </a:prstGeom>
          <a:solidFill>
            <a:schemeClr val="accent2">
              <a:lumMod val="20000"/>
              <a:lumOff val="80000"/>
            </a:schemeClr>
          </a:solidFill>
          <a:ln w="12700" cap="flat">
            <a:solidFill>
              <a:schemeClr val="accent2">
                <a:lumMod val="40000"/>
                <a:lumOff val="6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altLang="zh-CN" sz="3200" b="1" dirty="0"/>
              <a:t>Provider</a:t>
            </a:r>
            <a:endParaRPr lang="zh-CN" altLang="en-US" sz="3200" b="1" dirty="0"/>
          </a:p>
        </p:txBody>
      </p:sp>
      <p:sp>
        <p:nvSpPr>
          <p:cNvPr id="8" name="文本框 7"/>
          <p:cNvSpPr txBox="1"/>
          <p:nvPr/>
        </p:nvSpPr>
        <p:spPr>
          <a:xfrm>
            <a:off x="4956395" y="5332598"/>
            <a:ext cx="3064461" cy="595035"/>
          </a:xfrm>
          <a:prstGeom prst="rect">
            <a:avLst/>
          </a:prstGeom>
          <a:solidFill>
            <a:schemeClr val="accent2">
              <a:lumMod val="20000"/>
              <a:lumOff val="80000"/>
            </a:schemeClr>
          </a:solidFill>
          <a:ln w="12700" cap="flat">
            <a:solidFill>
              <a:schemeClr val="accent2">
                <a:lumMod val="40000"/>
                <a:lumOff val="6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altLang="zh-CN" sz="3200" b="1" dirty="0"/>
              <a:t>Provider</a:t>
            </a:r>
            <a:endParaRPr lang="zh-CN" altLang="en-US" sz="3200" b="1" dirty="0"/>
          </a:p>
        </p:txBody>
      </p:sp>
      <p:sp>
        <p:nvSpPr>
          <p:cNvPr id="6" name="文本框 5"/>
          <p:cNvSpPr txBox="1"/>
          <p:nvPr/>
        </p:nvSpPr>
        <p:spPr>
          <a:xfrm>
            <a:off x="4147024" y="3068578"/>
            <a:ext cx="595035" cy="329694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eaVert"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zh-CN" altLang="en-US" sz="3200" b="0" i="0" u="none" strike="noStrike" cap="none" spc="0" normalizeH="0" baseline="0" dirty="0" smtClean="0">
                <a:ln>
                  <a:noFill/>
                </a:ln>
                <a:solidFill>
                  <a:srgbClr val="000000"/>
                </a:solidFill>
                <a:effectLst/>
                <a:uFillTx/>
                <a:latin typeface="+mn-lt"/>
                <a:ea typeface="+mn-ea"/>
                <a:cs typeface="+mn-cs"/>
                <a:sym typeface="Helvetica Light"/>
              </a:rPr>
              <a:t>服务提供端</a:t>
            </a:r>
            <a:endParaRPr kumimoji="0" lang="zh-CN" altLang="en-US" sz="3200" b="0" i="0" u="none" strike="noStrike" cap="none" spc="0" normalizeH="0" baseline="0" dirty="0">
              <a:ln>
                <a:noFill/>
              </a:ln>
              <a:solidFill>
                <a:srgbClr val="000000"/>
              </a:solidFill>
              <a:effectLst/>
              <a:uFillTx/>
              <a:latin typeface="+mn-lt"/>
              <a:ea typeface="+mn-ea"/>
              <a:cs typeface="+mn-cs"/>
              <a:sym typeface="Helvetica Light"/>
            </a:endParaRPr>
          </a:p>
        </p:txBody>
      </p:sp>
      <p:sp>
        <p:nvSpPr>
          <p:cNvPr id="30" name="椭圆 29"/>
          <p:cNvSpPr/>
          <p:nvPr/>
        </p:nvSpPr>
        <p:spPr>
          <a:xfrm>
            <a:off x="17320727" y="2438662"/>
            <a:ext cx="4926563" cy="4538457"/>
          </a:xfrm>
          <a:prstGeom prst="ellipse">
            <a:avLst/>
          </a:prstGeom>
          <a:solidFill>
            <a:schemeClr val="bg2"/>
          </a:solidFill>
          <a:ln/>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zh-CN" altLang="en-US" sz="32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31" name="文本框 30"/>
          <p:cNvSpPr txBox="1"/>
          <p:nvPr/>
        </p:nvSpPr>
        <p:spPr>
          <a:xfrm>
            <a:off x="18477254" y="3363253"/>
            <a:ext cx="3064462" cy="595035"/>
          </a:xfrm>
          <a:prstGeom prst="rect">
            <a:avLst/>
          </a:prstGeom>
          <a:solidFill>
            <a:schemeClr val="accent1">
              <a:lumMod val="40000"/>
              <a:lumOff val="60000"/>
            </a:schemeClr>
          </a:solidFill>
          <a:ln w="12700" cap="flat">
            <a:solidFill>
              <a:schemeClr val="accent1">
                <a:lumMod val="40000"/>
                <a:lumOff val="6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altLang="zh-CN" sz="3200" b="1" dirty="0"/>
              <a:t>Consumer</a:t>
            </a:r>
            <a:endParaRPr kumimoji="0" lang="zh-CN" altLang="en-US" sz="3200" b="1" i="0" u="none" strike="noStrike" cap="none" spc="0" normalizeH="0" baseline="0" dirty="0">
              <a:ln>
                <a:noFill/>
              </a:ln>
              <a:solidFill>
                <a:srgbClr val="000000"/>
              </a:solidFill>
              <a:effectLst/>
              <a:uFillTx/>
              <a:latin typeface="+mn-lt"/>
              <a:ea typeface="+mn-ea"/>
              <a:cs typeface="+mn-cs"/>
              <a:sym typeface="Helvetica Light"/>
            </a:endParaRPr>
          </a:p>
        </p:txBody>
      </p:sp>
      <p:sp>
        <p:nvSpPr>
          <p:cNvPr id="32" name="文本框 31"/>
          <p:cNvSpPr txBox="1"/>
          <p:nvPr/>
        </p:nvSpPr>
        <p:spPr>
          <a:xfrm>
            <a:off x="18470233" y="4410374"/>
            <a:ext cx="3064461" cy="595035"/>
          </a:xfrm>
          <a:prstGeom prst="rect">
            <a:avLst/>
          </a:prstGeom>
          <a:solidFill>
            <a:schemeClr val="accent1">
              <a:lumMod val="40000"/>
              <a:lumOff val="60000"/>
            </a:schemeClr>
          </a:solidFill>
          <a:ln w="12700" cap="flat">
            <a:solidFill>
              <a:schemeClr val="accent1">
                <a:lumMod val="40000"/>
                <a:lumOff val="6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defRPr sz="3200" b="1"/>
            </a:lvl1pPr>
          </a:lstStyle>
          <a:p>
            <a:r>
              <a:rPr lang="en-US" altLang="zh-CN" dirty="0"/>
              <a:t>Consumer</a:t>
            </a:r>
            <a:endParaRPr lang="zh-CN" altLang="en-US" dirty="0"/>
          </a:p>
        </p:txBody>
      </p:sp>
      <p:sp>
        <p:nvSpPr>
          <p:cNvPr id="33" name="文本框 32"/>
          <p:cNvSpPr txBox="1"/>
          <p:nvPr/>
        </p:nvSpPr>
        <p:spPr>
          <a:xfrm>
            <a:off x="18470232" y="5484998"/>
            <a:ext cx="3064461" cy="595035"/>
          </a:xfrm>
          <a:prstGeom prst="rect">
            <a:avLst/>
          </a:prstGeom>
          <a:solidFill>
            <a:schemeClr val="accent1">
              <a:lumMod val="40000"/>
              <a:lumOff val="60000"/>
            </a:schemeClr>
          </a:solidFill>
          <a:ln w="12700" cap="flat">
            <a:solidFill>
              <a:schemeClr val="accent1">
                <a:lumMod val="40000"/>
                <a:lumOff val="6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defRPr sz="3200" b="1"/>
            </a:lvl1pPr>
          </a:lstStyle>
          <a:p>
            <a:r>
              <a:rPr lang="en-US" altLang="zh-CN" dirty="0"/>
              <a:t>Consumer</a:t>
            </a:r>
            <a:endParaRPr lang="zh-CN" altLang="en-US" dirty="0"/>
          </a:p>
        </p:txBody>
      </p:sp>
      <p:sp>
        <p:nvSpPr>
          <p:cNvPr id="34" name="文本框 33"/>
          <p:cNvSpPr txBox="1"/>
          <p:nvPr/>
        </p:nvSpPr>
        <p:spPr>
          <a:xfrm>
            <a:off x="17660861" y="3220978"/>
            <a:ext cx="595035" cy="329694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eaVert"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zh-CN" altLang="en-US" sz="3200" b="0" i="0" u="none" strike="noStrike" cap="none" spc="0" normalizeH="0" baseline="0" dirty="0" smtClean="0">
                <a:ln>
                  <a:noFill/>
                </a:ln>
                <a:solidFill>
                  <a:srgbClr val="000000"/>
                </a:solidFill>
                <a:effectLst/>
                <a:uFillTx/>
                <a:latin typeface="+mn-lt"/>
                <a:ea typeface="+mn-ea"/>
                <a:cs typeface="+mn-cs"/>
                <a:sym typeface="Helvetica Light"/>
              </a:rPr>
              <a:t>服务消费者</a:t>
            </a:r>
            <a:endParaRPr kumimoji="0" lang="zh-CN" altLang="en-US" sz="3200" b="0" i="0" u="none" strike="noStrike" cap="none" spc="0" normalizeH="0" baseline="0" dirty="0">
              <a:ln>
                <a:noFill/>
              </a:ln>
              <a:solidFill>
                <a:srgbClr val="000000"/>
              </a:solidFill>
              <a:effectLst/>
              <a:uFillTx/>
              <a:latin typeface="+mn-lt"/>
              <a:ea typeface="+mn-ea"/>
              <a:cs typeface="+mn-cs"/>
              <a:sym typeface="Helvetica Light"/>
            </a:endParaRPr>
          </a:p>
        </p:txBody>
      </p:sp>
      <p:cxnSp>
        <p:nvCxnSpPr>
          <p:cNvPr id="44" name="直接箭头连接符 43"/>
          <p:cNvCxnSpPr>
            <a:endCxn id="5" idx="6"/>
          </p:cNvCxnSpPr>
          <p:nvPr/>
        </p:nvCxnSpPr>
        <p:spPr>
          <a:xfrm flipH="1">
            <a:off x="8733453" y="4555491"/>
            <a:ext cx="8587274" cy="0"/>
          </a:xfrm>
          <a:prstGeom prst="straightConnector1">
            <a:avLst/>
          </a:prstGeom>
          <a:noFill/>
          <a:ln w="57150" cap="flat">
            <a:solidFill>
              <a:srgbClr val="00B05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45" name="文本框 44"/>
          <p:cNvSpPr txBox="1"/>
          <p:nvPr/>
        </p:nvSpPr>
        <p:spPr>
          <a:xfrm>
            <a:off x="11693064" y="4174430"/>
            <a:ext cx="2911151" cy="533479"/>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zh-CN" altLang="en-US" sz="2800" b="1" dirty="0">
                <a:solidFill>
                  <a:schemeClr val="accent2">
                    <a:lumMod val="75000"/>
                  </a:schemeClr>
                </a:solidFill>
              </a:rPr>
              <a:t>调用</a:t>
            </a:r>
            <a:r>
              <a:rPr kumimoji="0" lang="zh-CN" altLang="en-US" sz="2800" b="1" i="0" u="none" strike="noStrike" cap="none" spc="0" normalizeH="0" baseline="0" dirty="0" smtClean="0">
                <a:ln>
                  <a:noFill/>
                </a:ln>
                <a:solidFill>
                  <a:schemeClr val="accent2">
                    <a:lumMod val="75000"/>
                  </a:schemeClr>
                </a:solidFill>
                <a:effectLst/>
                <a:uFillTx/>
                <a:sym typeface="Helvetica Light"/>
              </a:rPr>
              <a:t>服务</a:t>
            </a:r>
            <a:endParaRPr kumimoji="0" lang="zh-CN" altLang="en-US" sz="2800" b="1" i="0" u="none" strike="noStrike" cap="none" spc="0" normalizeH="0" baseline="0" dirty="0">
              <a:ln>
                <a:noFill/>
              </a:ln>
              <a:solidFill>
                <a:schemeClr val="accent2">
                  <a:lumMod val="75000"/>
                </a:schemeClr>
              </a:solidFill>
              <a:effectLst/>
              <a:uFillTx/>
              <a:sym typeface="Helvetica Light"/>
            </a:endParaRPr>
          </a:p>
        </p:txBody>
      </p:sp>
      <p:cxnSp>
        <p:nvCxnSpPr>
          <p:cNvPr id="4" name="直接箭头连接符 3"/>
          <p:cNvCxnSpPr>
            <a:stCxn id="5" idx="4"/>
          </p:cNvCxnSpPr>
          <p:nvPr/>
        </p:nvCxnSpPr>
        <p:spPr>
          <a:xfrm flipH="1">
            <a:off x="6251510" y="6824719"/>
            <a:ext cx="18662" cy="1814967"/>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9" name="文本框 8"/>
          <p:cNvSpPr txBox="1"/>
          <p:nvPr/>
        </p:nvSpPr>
        <p:spPr>
          <a:xfrm>
            <a:off x="2736458" y="8505317"/>
            <a:ext cx="20907053" cy="4360735"/>
          </a:xfrm>
          <a:prstGeom prst="rect">
            <a:avLst/>
          </a:prstGeom>
          <a:solidFill>
            <a:schemeClr val="accent1">
              <a:lumMod val="40000"/>
              <a:lumOff val="6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zh-CN" altLang="en-US" sz="5000" b="0" i="0" u="none" strike="noStrike" cap="none" spc="0" normalizeH="0" baseline="0">
              <a:ln>
                <a:noFill/>
              </a:ln>
              <a:solidFill>
                <a:srgbClr val="000000"/>
              </a:solidFill>
              <a:effectLst/>
              <a:uFillTx/>
              <a:latin typeface="+mn-lt"/>
              <a:ea typeface="+mn-ea"/>
              <a:cs typeface="+mn-cs"/>
              <a:sym typeface="Helvetica Light"/>
            </a:endParaRPr>
          </a:p>
        </p:txBody>
      </p:sp>
      <p:sp>
        <p:nvSpPr>
          <p:cNvPr id="12" name="文本框 11"/>
          <p:cNvSpPr txBox="1"/>
          <p:nvPr/>
        </p:nvSpPr>
        <p:spPr>
          <a:xfrm>
            <a:off x="4497054" y="7262606"/>
            <a:ext cx="3674153" cy="533479"/>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defRPr sz="2800" b="1">
                <a:solidFill>
                  <a:schemeClr val="accent2">
                    <a:lumMod val="75000"/>
                  </a:schemeClr>
                </a:solidFill>
              </a:defRPr>
            </a:lvl1pPr>
          </a:lstStyle>
          <a:p>
            <a:r>
              <a:rPr lang="en-US" altLang="zh-CN" dirty="0" smtClean="0">
                <a:solidFill>
                  <a:schemeClr val="accent1">
                    <a:lumMod val="60000"/>
                    <a:lumOff val="40000"/>
                  </a:schemeClr>
                </a:solidFill>
              </a:rPr>
              <a:t> NIO </a:t>
            </a:r>
            <a:r>
              <a:rPr lang="zh-CN" altLang="en-US" dirty="0" smtClean="0">
                <a:solidFill>
                  <a:schemeClr val="accent1">
                    <a:lumMod val="60000"/>
                    <a:lumOff val="40000"/>
                  </a:schemeClr>
                </a:solidFill>
              </a:rPr>
              <a:t>框架</a:t>
            </a:r>
            <a:endParaRPr lang="en-US" altLang="zh-CN" dirty="0" smtClean="0">
              <a:solidFill>
                <a:schemeClr val="accent1">
                  <a:lumMod val="60000"/>
                  <a:lumOff val="40000"/>
                </a:schemeClr>
              </a:solidFill>
            </a:endParaRPr>
          </a:p>
        </p:txBody>
      </p:sp>
      <p:cxnSp>
        <p:nvCxnSpPr>
          <p:cNvPr id="40" name="直接箭头连接符 39"/>
          <p:cNvCxnSpPr>
            <a:endCxn id="30" idx="4"/>
          </p:cNvCxnSpPr>
          <p:nvPr/>
        </p:nvCxnSpPr>
        <p:spPr>
          <a:xfrm flipV="1">
            <a:off x="19784009" y="6977119"/>
            <a:ext cx="0" cy="1528198"/>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41" name="文本框 40"/>
          <p:cNvSpPr txBox="1"/>
          <p:nvPr/>
        </p:nvSpPr>
        <p:spPr>
          <a:xfrm>
            <a:off x="18410104" y="7532462"/>
            <a:ext cx="2911151" cy="533479"/>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zh-CN" altLang="en-US" sz="2800" b="1" dirty="0" smtClean="0">
                <a:solidFill>
                  <a:schemeClr val="accent1">
                    <a:lumMod val="60000"/>
                    <a:lumOff val="40000"/>
                  </a:schemeClr>
                </a:solidFill>
              </a:rPr>
              <a:t>返回</a:t>
            </a:r>
            <a:r>
              <a:rPr lang="zh-CN" altLang="en-US" sz="2800" b="1" dirty="0">
                <a:solidFill>
                  <a:schemeClr val="accent1">
                    <a:lumMod val="60000"/>
                    <a:lumOff val="40000"/>
                  </a:schemeClr>
                </a:solidFill>
              </a:rPr>
              <a:t>调用</a:t>
            </a:r>
            <a:r>
              <a:rPr lang="zh-CN" altLang="en-US" sz="2800" b="1" dirty="0" smtClean="0">
                <a:solidFill>
                  <a:schemeClr val="accent1">
                    <a:lumMod val="60000"/>
                    <a:lumOff val="40000"/>
                  </a:schemeClr>
                </a:solidFill>
              </a:rPr>
              <a:t>结果</a:t>
            </a:r>
            <a:endParaRPr kumimoji="0" lang="zh-CN" altLang="en-US" sz="2800" b="1" i="0" u="none" strike="noStrike" cap="none" spc="0" normalizeH="0" baseline="0" dirty="0">
              <a:ln>
                <a:noFill/>
              </a:ln>
              <a:solidFill>
                <a:schemeClr val="accent1">
                  <a:lumMod val="60000"/>
                  <a:lumOff val="40000"/>
                </a:schemeClr>
              </a:solidFill>
              <a:effectLst/>
              <a:uFillTx/>
              <a:sym typeface="Helvetica Light"/>
            </a:endParaRPr>
          </a:p>
        </p:txBody>
      </p:sp>
      <p:sp>
        <p:nvSpPr>
          <p:cNvPr id="10" name="椭圆 9"/>
          <p:cNvSpPr/>
          <p:nvPr/>
        </p:nvSpPr>
        <p:spPr>
          <a:xfrm>
            <a:off x="4309220" y="8835187"/>
            <a:ext cx="4049819" cy="923290"/>
          </a:xfrm>
          <a:prstGeom prst="ellipse">
            <a:avLst/>
          </a:prstGeom>
          <a:solidFill>
            <a:schemeClr val="accent4">
              <a:lumMod val="40000"/>
              <a:lumOff val="60000"/>
            </a:schemeClr>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altLang="zh-CN" sz="3600" b="1" dirty="0" err="1" smtClean="0">
                <a:solidFill>
                  <a:schemeClr val="tx2">
                    <a:lumMod val="50000"/>
                  </a:schemeClr>
                </a:solidFill>
              </a:rPr>
              <a:t>MainReactor</a:t>
            </a:r>
            <a:endParaRPr kumimoji="0" lang="zh-CN" altLang="en-US" sz="3600" b="1" i="0" u="none" strike="noStrike" cap="none" spc="0" normalizeH="0" baseline="0" dirty="0">
              <a:ln>
                <a:noFill/>
              </a:ln>
              <a:solidFill>
                <a:schemeClr val="tx2">
                  <a:lumMod val="50000"/>
                </a:schemeClr>
              </a:solidFill>
              <a:effectLst/>
              <a:uFillTx/>
              <a:sym typeface="Helvetica Light"/>
            </a:endParaRPr>
          </a:p>
        </p:txBody>
      </p:sp>
      <p:sp>
        <p:nvSpPr>
          <p:cNvPr id="24" name="椭圆 23"/>
          <p:cNvSpPr/>
          <p:nvPr/>
        </p:nvSpPr>
        <p:spPr>
          <a:xfrm>
            <a:off x="9952769" y="8835187"/>
            <a:ext cx="4049819" cy="923290"/>
          </a:xfrm>
          <a:prstGeom prst="ellipse">
            <a:avLst/>
          </a:prstGeom>
          <a:solidFill>
            <a:schemeClr val="accent4">
              <a:lumMod val="40000"/>
              <a:lumOff val="60000"/>
            </a:schemeClr>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altLang="zh-CN" sz="3600" b="1" dirty="0" err="1">
                <a:solidFill>
                  <a:schemeClr val="tx2">
                    <a:lumMod val="50000"/>
                  </a:schemeClr>
                </a:solidFill>
              </a:rPr>
              <a:t>Sub</a:t>
            </a:r>
            <a:r>
              <a:rPr lang="en-US" altLang="zh-CN" sz="3600" b="1" dirty="0" err="1" smtClean="0">
                <a:solidFill>
                  <a:schemeClr val="tx2">
                    <a:lumMod val="50000"/>
                  </a:schemeClr>
                </a:solidFill>
              </a:rPr>
              <a:t>Reactor</a:t>
            </a:r>
            <a:endParaRPr kumimoji="0" lang="zh-CN" altLang="en-US" sz="3600" b="1" i="0" u="none" strike="noStrike" cap="none" spc="0" normalizeH="0" baseline="0" dirty="0">
              <a:ln>
                <a:noFill/>
              </a:ln>
              <a:solidFill>
                <a:schemeClr val="tx2">
                  <a:lumMod val="50000"/>
                </a:schemeClr>
              </a:solidFill>
              <a:effectLst/>
              <a:uFillTx/>
              <a:sym typeface="Helvetica Light"/>
            </a:endParaRPr>
          </a:p>
        </p:txBody>
      </p:sp>
      <p:sp>
        <p:nvSpPr>
          <p:cNvPr id="27" name="椭圆 26"/>
          <p:cNvSpPr/>
          <p:nvPr/>
        </p:nvSpPr>
        <p:spPr>
          <a:xfrm>
            <a:off x="4309220" y="11254876"/>
            <a:ext cx="4288912" cy="923290"/>
          </a:xfrm>
          <a:prstGeom prst="ellipse">
            <a:avLst/>
          </a:prstGeom>
          <a:solidFill>
            <a:schemeClr val="accent2">
              <a:lumMod val="40000"/>
              <a:lumOff val="60000"/>
            </a:schemeClr>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altLang="zh-CN" sz="3600" b="1" dirty="0" smtClean="0">
                <a:solidFill>
                  <a:schemeClr val="tx2">
                    <a:lumMod val="50000"/>
                  </a:schemeClr>
                </a:solidFill>
              </a:rPr>
              <a:t>acceptor</a:t>
            </a:r>
            <a:endParaRPr kumimoji="0" lang="zh-CN" altLang="en-US" sz="3600" b="1" i="0" u="none" strike="noStrike" cap="none" spc="0" normalizeH="0" baseline="0" dirty="0">
              <a:ln>
                <a:noFill/>
              </a:ln>
              <a:solidFill>
                <a:schemeClr val="tx2">
                  <a:lumMod val="50000"/>
                </a:schemeClr>
              </a:solidFill>
              <a:effectLst/>
              <a:uFillTx/>
              <a:sym typeface="Helvetica Light"/>
            </a:endParaRPr>
          </a:p>
        </p:txBody>
      </p:sp>
      <p:cxnSp>
        <p:nvCxnSpPr>
          <p:cNvPr id="15" name="直接箭头连接符 14"/>
          <p:cNvCxnSpPr>
            <a:stCxn id="10" idx="4"/>
          </p:cNvCxnSpPr>
          <p:nvPr/>
        </p:nvCxnSpPr>
        <p:spPr>
          <a:xfrm flipH="1">
            <a:off x="6334129" y="9758477"/>
            <a:ext cx="1" cy="1496399"/>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37" name="椭圆 36"/>
          <p:cNvSpPr/>
          <p:nvPr/>
        </p:nvSpPr>
        <p:spPr>
          <a:xfrm>
            <a:off x="9895637" y="11254876"/>
            <a:ext cx="4455958" cy="923290"/>
          </a:xfrm>
          <a:prstGeom prst="ellipse">
            <a:avLst/>
          </a:prstGeom>
          <a:solidFill>
            <a:schemeClr val="accent4">
              <a:lumMod val="40000"/>
              <a:lumOff val="60000"/>
            </a:schemeClr>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zh-CN" altLang="en-US" sz="3600" b="1" dirty="0">
                <a:solidFill>
                  <a:schemeClr val="tx2">
                    <a:lumMod val="50000"/>
                  </a:schemeClr>
                </a:solidFill>
              </a:rPr>
              <a:t>多个</a:t>
            </a:r>
            <a:r>
              <a:rPr lang="en-US" altLang="zh-CN" sz="3600" b="1" dirty="0" smtClean="0">
                <a:solidFill>
                  <a:schemeClr val="tx2">
                    <a:lumMod val="50000"/>
                  </a:schemeClr>
                </a:solidFill>
              </a:rPr>
              <a:t>r</a:t>
            </a:r>
            <a:r>
              <a:rPr lang="en-US" altLang="zh-CN" sz="3600" b="1" dirty="0" smtClean="0">
                <a:solidFill>
                  <a:schemeClr val="tx2">
                    <a:lumMod val="50000"/>
                  </a:schemeClr>
                </a:solidFill>
              </a:rPr>
              <a:t>ead ...</a:t>
            </a:r>
            <a:endParaRPr kumimoji="0" lang="zh-CN" altLang="en-US" sz="3600" b="1" i="0" u="none" strike="noStrike" cap="none" spc="0" normalizeH="0" baseline="0" dirty="0">
              <a:ln>
                <a:noFill/>
              </a:ln>
              <a:solidFill>
                <a:schemeClr val="tx2">
                  <a:lumMod val="50000"/>
                </a:schemeClr>
              </a:solidFill>
              <a:effectLst/>
              <a:uFillTx/>
              <a:sym typeface="Helvetica Light"/>
            </a:endParaRPr>
          </a:p>
        </p:txBody>
      </p:sp>
      <p:cxnSp>
        <p:nvCxnSpPr>
          <p:cNvPr id="25" name="直接箭头连接符 24"/>
          <p:cNvCxnSpPr>
            <a:stCxn id="24" idx="6"/>
          </p:cNvCxnSpPr>
          <p:nvPr/>
        </p:nvCxnSpPr>
        <p:spPr>
          <a:xfrm>
            <a:off x="14002588" y="9296832"/>
            <a:ext cx="3838181" cy="0"/>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8" name="直接箭头连接符 27"/>
          <p:cNvCxnSpPr>
            <a:stCxn id="24" idx="4"/>
          </p:cNvCxnSpPr>
          <p:nvPr/>
        </p:nvCxnSpPr>
        <p:spPr>
          <a:xfrm>
            <a:off x="11977679" y="9758477"/>
            <a:ext cx="0" cy="1496399"/>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46" name="椭圆 45"/>
          <p:cNvSpPr/>
          <p:nvPr/>
        </p:nvSpPr>
        <p:spPr>
          <a:xfrm>
            <a:off x="17871872" y="8835187"/>
            <a:ext cx="4049819" cy="923290"/>
          </a:xfrm>
          <a:prstGeom prst="ellipse">
            <a:avLst/>
          </a:prstGeom>
          <a:solidFill>
            <a:schemeClr val="accent4">
              <a:lumMod val="40000"/>
              <a:lumOff val="60000"/>
            </a:schemeClr>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zh-CN" altLang="en-US" sz="3600" b="1" dirty="0" smtClean="0">
                <a:solidFill>
                  <a:schemeClr val="tx2">
                    <a:lumMod val="50000"/>
                  </a:schemeClr>
                </a:solidFill>
              </a:rPr>
              <a:t>多个</a:t>
            </a:r>
            <a:r>
              <a:rPr lang="en-US" altLang="zh-CN" sz="3600" b="1" dirty="0" smtClean="0">
                <a:solidFill>
                  <a:schemeClr val="tx2">
                    <a:lumMod val="50000"/>
                  </a:schemeClr>
                </a:solidFill>
              </a:rPr>
              <a:t>send ...</a:t>
            </a:r>
            <a:endParaRPr kumimoji="0" lang="zh-CN" altLang="en-US" sz="3600" b="1" i="0" u="none" strike="noStrike" cap="none" spc="0" normalizeH="0" baseline="0" dirty="0">
              <a:ln>
                <a:noFill/>
              </a:ln>
              <a:solidFill>
                <a:schemeClr val="tx2">
                  <a:lumMod val="50000"/>
                </a:schemeClr>
              </a:solidFill>
              <a:effectLst/>
              <a:uFillTx/>
              <a:sym typeface="Helvetica Light"/>
            </a:endParaRPr>
          </a:p>
        </p:txBody>
      </p:sp>
      <p:sp>
        <p:nvSpPr>
          <p:cNvPr id="48" name="椭圆 47"/>
          <p:cNvSpPr/>
          <p:nvPr/>
        </p:nvSpPr>
        <p:spPr>
          <a:xfrm>
            <a:off x="14002588" y="9861016"/>
            <a:ext cx="6017602" cy="923290"/>
          </a:xfrm>
          <a:prstGeom prst="ellipse">
            <a:avLst/>
          </a:prstGeom>
          <a:solidFill>
            <a:schemeClr val="accent2">
              <a:lumMod val="40000"/>
              <a:lumOff val="60000"/>
            </a:schemeClr>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altLang="zh-CN" sz="3600" b="1" dirty="0" err="1">
                <a:solidFill>
                  <a:schemeClr val="tx2">
                    <a:lumMod val="50000"/>
                  </a:schemeClr>
                </a:solidFill>
              </a:rPr>
              <a:t>ThreadPool</a:t>
            </a:r>
            <a:endParaRPr lang="zh-CN" altLang="en-US" sz="3600" b="1" dirty="0">
              <a:solidFill>
                <a:schemeClr val="tx2">
                  <a:lumMod val="50000"/>
                </a:schemeClr>
              </a:solidFill>
            </a:endParaRPr>
          </a:p>
        </p:txBody>
      </p:sp>
      <p:sp>
        <p:nvSpPr>
          <p:cNvPr id="51" name="矩形 50"/>
          <p:cNvSpPr/>
          <p:nvPr/>
        </p:nvSpPr>
        <p:spPr>
          <a:xfrm>
            <a:off x="15132741" y="11535596"/>
            <a:ext cx="3774282" cy="595035"/>
          </a:xfrm>
          <a:prstGeom prst="rect">
            <a:avLst/>
          </a:prstGeom>
          <a:blipFill rotWithShape="1">
            <a:blip r:embed="rId4"/>
            <a:srcRect/>
            <a:tile tx="0" ty="0" sx="100000" sy="100000" flip="none" algn="tl"/>
          </a:blip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altLang="zh-CN" sz="3200" b="0" i="0" u="none" strike="noStrike" cap="none" spc="0" normalizeH="0" baseline="0" dirty="0" smtClean="0">
                <a:ln>
                  <a:noFill/>
                </a:ln>
                <a:solidFill>
                  <a:srgbClr val="FFFFFF"/>
                </a:solidFill>
                <a:effectLst/>
                <a:uFillTx/>
                <a:latin typeface="+mn-lt"/>
                <a:ea typeface="+mn-ea"/>
                <a:cs typeface="+mn-cs"/>
                <a:sym typeface="Helvetica Light"/>
              </a:rPr>
              <a:t>Queued tasks</a:t>
            </a:r>
            <a:endParaRPr kumimoji="0" lang="zh-CN" altLang="en-US" sz="32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55" name="矩形 54"/>
          <p:cNvSpPr/>
          <p:nvPr/>
        </p:nvSpPr>
        <p:spPr>
          <a:xfrm>
            <a:off x="19763987" y="11583131"/>
            <a:ext cx="3380792" cy="595035"/>
          </a:xfrm>
          <a:prstGeom prst="rect">
            <a:avLst/>
          </a:prstGeom>
          <a:blipFill rotWithShape="1">
            <a:blip r:embed="rId4"/>
            <a:srcRect/>
            <a:tile tx="0" ty="0" sx="100000" sy="100000" flip="none" algn="tl"/>
          </a:blip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altLang="zh-CN" sz="3200" b="0" i="0" u="none" strike="noStrike" cap="none" spc="0" normalizeH="0" baseline="0" dirty="0" smtClean="0">
                <a:ln>
                  <a:noFill/>
                </a:ln>
                <a:solidFill>
                  <a:srgbClr val="FFFFFF"/>
                </a:solidFill>
                <a:effectLst/>
                <a:uFillTx/>
                <a:latin typeface="+mn-lt"/>
                <a:ea typeface="+mn-ea"/>
                <a:cs typeface="+mn-cs"/>
                <a:sym typeface="Helvetica Light"/>
              </a:rPr>
              <a:t>Worker </a:t>
            </a:r>
            <a:r>
              <a:rPr lang="en-US" altLang="zh-CN" sz="3200" dirty="0">
                <a:solidFill>
                  <a:srgbClr val="FFFFFF"/>
                </a:solidFill>
              </a:rPr>
              <a:t>threads</a:t>
            </a:r>
            <a:endParaRPr lang="zh-CN" altLang="en-US" sz="3200" dirty="0">
              <a:solidFill>
                <a:srgbClr val="FFFFFF"/>
              </a:solidFill>
            </a:endParaRPr>
          </a:p>
        </p:txBody>
      </p:sp>
      <p:cxnSp>
        <p:nvCxnSpPr>
          <p:cNvPr id="53" name="直接箭头连接符 52"/>
          <p:cNvCxnSpPr>
            <a:stCxn id="48" idx="4"/>
            <a:endCxn id="51" idx="0"/>
          </p:cNvCxnSpPr>
          <p:nvPr/>
        </p:nvCxnSpPr>
        <p:spPr>
          <a:xfrm>
            <a:off x="17011389" y="10784306"/>
            <a:ext cx="8493" cy="751290"/>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57" name="肘形连接符 56"/>
          <p:cNvCxnSpPr>
            <a:stCxn id="48" idx="6"/>
            <a:endCxn id="55" idx="0"/>
          </p:cNvCxnSpPr>
          <p:nvPr/>
        </p:nvCxnSpPr>
        <p:spPr>
          <a:xfrm>
            <a:off x="20020190" y="10322661"/>
            <a:ext cx="1434193" cy="1260470"/>
          </a:xfrm>
          <a:prstGeom prst="bentConnector2">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59" name="肘形连接符 58"/>
          <p:cNvCxnSpPr>
            <a:stCxn id="27" idx="6"/>
            <a:endCxn id="24" idx="2"/>
          </p:cNvCxnSpPr>
          <p:nvPr/>
        </p:nvCxnSpPr>
        <p:spPr>
          <a:xfrm flipV="1">
            <a:off x="8598132" y="9296832"/>
            <a:ext cx="1354637" cy="2419689"/>
          </a:xfrm>
          <a:prstGeom prst="bentConnector3">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60" name="肘形连接符 259"/>
          <p:cNvCxnSpPr>
            <a:stCxn id="37" idx="7"/>
            <a:endCxn id="48" idx="2"/>
          </p:cNvCxnSpPr>
          <p:nvPr/>
        </p:nvCxnSpPr>
        <p:spPr>
          <a:xfrm rot="5400000" flipH="1" flipV="1">
            <a:off x="13317097" y="10704599"/>
            <a:ext cx="1067428" cy="303553"/>
          </a:xfrm>
          <a:prstGeom prst="bentConnector2">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2971096234"/>
      </p:ext>
    </p:extLst>
  </p:cSld>
  <p:clrMapOvr>
    <a:masterClrMapping/>
  </p:clrMapOvr>
  <p:transition spd="slow"/>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1" name="Shape 431"/>
          <p:cNvSpPr/>
          <p:nvPr/>
        </p:nvSpPr>
        <p:spPr>
          <a:xfrm>
            <a:off x="772820" y="673671"/>
            <a:ext cx="4282711" cy="1173655"/>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lgn="l">
              <a:lnSpc>
                <a:spcPct val="120000"/>
              </a:lnSpc>
              <a:defRPr sz="5800" spc="116">
                <a:solidFill>
                  <a:srgbClr val="373D41"/>
                </a:solidFill>
                <a:latin typeface="FZLanTingHei-M-GBK"/>
                <a:ea typeface="FZLanTingHei-M-GBK"/>
                <a:cs typeface="FZLanTingHei-M-GBK"/>
                <a:sym typeface="FZLanTingHei-M-GBK"/>
              </a:defRPr>
            </a:lvl1pPr>
          </a:lstStyle>
          <a:p>
            <a:r>
              <a:rPr lang="en-US" dirty="0" smtClean="0"/>
              <a:t>2</a:t>
            </a:r>
            <a:r>
              <a:rPr lang="zh-CN" altLang="en-US" dirty="0" smtClean="0"/>
              <a:t>：团队业务</a:t>
            </a:r>
            <a:endParaRPr dirty="0"/>
          </a:p>
        </p:txBody>
      </p:sp>
      <p:sp>
        <p:nvSpPr>
          <p:cNvPr id="432" name="Shape 432"/>
          <p:cNvSpPr/>
          <p:nvPr/>
        </p:nvSpPr>
        <p:spPr>
          <a:xfrm>
            <a:off x="791341" y="1868608"/>
            <a:ext cx="14010510" cy="730456"/>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algn="l">
              <a:lnSpc>
                <a:spcPct val="120000"/>
              </a:lnSpc>
              <a:defRPr sz="3400" spc="68">
                <a:solidFill>
                  <a:srgbClr val="373D41"/>
                </a:solidFill>
                <a:latin typeface="FZLanTingHei-L-GBK"/>
                <a:ea typeface="FZLanTingHei-L-GBK"/>
                <a:cs typeface="FZLanTingHei-L-GBK"/>
                <a:sym typeface="FZLanTingHei-L-GBK"/>
              </a:defRPr>
            </a:lvl1pPr>
          </a:lstStyle>
          <a:p>
            <a:r>
              <a:rPr lang="zh-CN" altLang="en-US" dirty="0" smtClean="0"/>
              <a:t>阿里云消息中心</a:t>
            </a:r>
            <a:r>
              <a:rPr lang="en-US" altLang="zh-CN" dirty="0" smtClean="0"/>
              <a:t>----</a:t>
            </a:r>
            <a:r>
              <a:rPr lang="zh-CN" altLang="en-US" dirty="0"/>
              <a:t>云鸽</a:t>
            </a:r>
            <a:endParaRPr dirty="0"/>
          </a:p>
        </p:txBody>
      </p:sp>
      <p:pic>
        <p:nvPicPr>
          <p:cNvPr id="466" name="pasted-image.pdf"/>
          <p:cNvPicPr>
            <a:picLocks noChangeAspect="1"/>
          </p:cNvPicPr>
          <p:nvPr/>
        </p:nvPicPr>
        <p:blipFill>
          <a:blip r:embed="rId3">
            <a:extLst/>
          </a:blip>
          <a:stretch>
            <a:fillRect/>
          </a:stretch>
        </p:blipFill>
        <p:spPr>
          <a:xfrm>
            <a:off x="20529058" y="739798"/>
            <a:ext cx="3093486" cy="889001"/>
          </a:xfrm>
          <a:prstGeom prst="rect">
            <a:avLst/>
          </a:prstGeom>
          <a:ln w="12700">
            <a:miter lim="400000"/>
          </a:ln>
        </p:spPr>
      </p:pic>
      <p:sp>
        <p:nvSpPr>
          <p:cNvPr id="7" name="矩形 6"/>
          <p:cNvSpPr/>
          <p:nvPr/>
        </p:nvSpPr>
        <p:spPr>
          <a:xfrm>
            <a:off x="5231516" y="4439570"/>
            <a:ext cx="14633640" cy="2747127"/>
          </a:xfrm>
          <a:prstGeom prst="rect">
            <a:avLst/>
          </a:prstGeom>
          <a:solidFill>
            <a:schemeClr val="accent1">
              <a:lumMod val="75000"/>
              <a:alpha val="80000"/>
            </a:schemeClr>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a:lstStyle/>
          <a:p>
            <a:endParaRPr lang="zh-CN" altLang="en-US"/>
          </a:p>
        </p:txBody>
      </p:sp>
      <p:sp>
        <p:nvSpPr>
          <p:cNvPr id="8" name="矩形 7"/>
          <p:cNvSpPr/>
          <p:nvPr/>
        </p:nvSpPr>
        <p:spPr>
          <a:xfrm>
            <a:off x="5290730" y="7595369"/>
            <a:ext cx="14633640" cy="2747127"/>
          </a:xfrm>
          <a:prstGeom prst="rect">
            <a:avLst/>
          </a:prstGeom>
          <a:solidFill>
            <a:schemeClr val="accent1">
              <a:lumMod val="75000"/>
              <a:alpha val="80000"/>
            </a:schemeClr>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a:lstStyle/>
          <a:p>
            <a:endParaRPr lang="zh-CN" altLang="en-US"/>
          </a:p>
        </p:txBody>
      </p:sp>
      <p:sp>
        <p:nvSpPr>
          <p:cNvPr id="9" name="文本框 8"/>
          <p:cNvSpPr txBox="1"/>
          <p:nvPr/>
        </p:nvSpPr>
        <p:spPr>
          <a:xfrm>
            <a:off x="11690109" y="4593740"/>
            <a:ext cx="1641475"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zh-CN" altLang="en-US" sz="2400" i="1" dirty="0" smtClean="0">
                <a:solidFill>
                  <a:schemeClr val="bg1"/>
                </a:solidFill>
              </a:rPr>
              <a:t>业务处理层</a:t>
            </a:r>
            <a:endParaRPr kumimoji="0" lang="zh-CN" altLang="en-US" sz="2400" i="1" strike="noStrike" cap="none" spc="0" normalizeH="0" baseline="0" dirty="0">
              <a:ln>
                <a:noFill/>
              </a:ln>
              <a:solidFill>
                <a:schemeClr val="bg1"/>
              </a:solidFill>
              <a:effectLst/>
              <a:uFillTx/>
              <a:sym typeface="Helvetica Light"/>
            </a:endParaRPr>
          </a:p>
        </p:txBody>
      </p:sp>
      <p:sp>
        <p:nvSpPr>
          <p:cNvPr id="10" name="文本框 9"/>
          <p:cNvSpPr txBox="1"/>
          <p:nvPr/>
        </p:nvSpPr>
        <p:spPr>
          <a:xfrm>
            <a:off x="11749322" y="7736284"/>
            <a:ext cx="1641475"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zh-CN" altLang="en-US" sz="2400" i="1" dirty="0" smtClean="0">
                <a:solidFill>
                  <a:schemeClr val="bg1"/>
                </a:solidFill>
              </a:rPr>
              <a:t>通道控制层</a:t>
            </a:r>
            <a:endParaRPr kumimoji="0" lang="zh-CN" altLang="en-US" sz="2400" i="1" strike="noStrike" cap="none" spc="0" normalizeH="0" baseline="0" dirty="0">
              <a:ln>
                <a:noFill/>
              </a:ln>
              <a:solidFill>
                <a:schemeClr val="bg1"/>
              </a:solidFill>
              <a:effectLst/>
              <a:uFillTx/>
              <a:sym typeface="Helvetica Light"/>
            </a:endParaRPr>
          </a:p>
        </p:txBody>
      </p:sp>
      <p:sp>
        <p:nvSpPr>
          <p:cNvPr id="11" name="矩形 10"/>
          <p:cNvSpPr/>
          <p:nvPr/>
        </p:nvSpPr>
        <p:spPr>
          <a:xfrm>
            <a:off x="5231516" y="3484576"/>
            <a:ext cx="14633641" cy="688505"/>
          </a:xfrm>
          <a:prstGeom prst="rect">
            <a:avLst/>
          </a:prstGeom>
          <a:solidFill>
            <a:schemeClr val="accent1">
              <a:lumMod val="75000"/>
              <a:alpha val="80000"/>
            </a:schemeClr>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a:lstStyle/>
          <a:p>
            <a:endParaRPr lang="zh-CN" altLang="en-US" dirty="0"/>
          </a:p>
        </p:txBody>
      </p:sp>
      <p:sp>
        <p:nvSpPr>
          <p:cNvPr id="12" name="文本框 11"/>
          <p:cNvSpPr txBox="1"/>
          <p:nvPr/>
        </p:nvSpPr>
        <p:spPr>
          <a:xfrm>
            <a:off x="9396542" y="3607621"/>
            <a:ext cx="6104235"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zh-CN" altLang="en-US" sz="2400" i="1" dirty="0" smtClean="0">
                <a:solidFill>
                  <a:schemeClr val="bg1"/>
                </a:solidFill>
              </a:rPr>
              <a:t>统一接口层</a:t>
            </a:r>
            <a:r>
              <a:rPr lang="en-US" altLang="zh-CN" sz="2400" i="1" dirty="0" smtClean="0">
                <a:solidFill>
                  <a:schemeClr val="bg1"/>
                </a:solidFill>
              </a:rPr>
              <a:t>   </a:t>
            </a:r>
            <a:r>
              <a:rPr lang="zh-CN" altLang="en-US" sz="2400" i="1" dirty="0" smtClean="0">
                <a:solidFill>
                  <a:schemeClr val="bg1"/>
                </a:solidFill>
              </a:rPr>
              <a:t>发送、预览、合并、日志查询</a:t>
            </a:r>
            <a:endParaRPr kumimoji="0" lang="zh-CN" altLang="en-US" sz="2400" i="1" strike="noStrike" cap="none" spc="0" normalizeH="0" baseline="0" dirty="0">
              <a:ln>
                <a:noFill/>
              </a:ln>
              <a:solidFill>
                <a:schemeClr val="bg1"/>
              </a:solidFill>
              <a:effectLst/>
              <a:uFillTx/>
              <a:sym typeface="Helvetica Light"/>
            </a:endParaRPr>
          </a:p>
        </p:txBody>
      </p:sp>
      <p:sp>
        <p:nvSpPr>
          <p:cNvPr id="13" name="矩形 12"/>
          <p:cNvSpPr/>
          <p:nvPr/>
        </p:nvSpPr>
        <p:spPr>
          <a:xfrm>
            <a:off x="5994794" y="5515838"/>
            <a:ext cx="2146480" cy="505140"/>
          </a:xfrm>
          <a:prstGeom prst="rect">
            <a:avLst/>
          </a:prstGeom>
          <a:solidFill>
            <a:srgbClr val="008000"/>
          </a:solidFill>
          <a:ln w="12700" cap="flat">
            <a:noFill/>
            <a:miter lim="400000"/>
          </a:ln>
          <a:effectLst/>
          <a:sp3d/>
        </p:spPr>
        <p:style>
          <a:lnRef idx="0">
            <a:scrgbClr r="0" g="0" b="0"/>
          </a:lnRef>
          <a:fillRef idx="0">
            <a:scrgbClr r="0" g="0" b="0"/>
          </a:fillRef>
          <a:effectRef idx="0">
            <a:scrgbClr r="0" g="0" b="0"/>
          </a:effectRef>
          <a:fontRef idx="none"/>
        </p:style>
        <p:txBody>
          <a:bodyPr/>
          <a:lstStyle/>
          <a:p>
            <a:pPr>
              <a:lnSpc>
                <a:spcPts val="2700"/>
              </a:lnSpc>
            </a:pPr>
            <a:r>
              <a:rPr lang="zh-CN" altLang="en-US" sz="2400" dirty="0" smtClean="0">
                <a:solidFill>
                  <a:srgbClr val="FFFFFF"/>
                </a:solidFill>
              </a:rPr>
              <a:t>发送目标</a:t>
            </a:r>
            <a:endParaRPr lang="zh-CN" altLang="en-US" sz="2400" dirty="0">
              <a:solidFill>
                <a:srgbClr val="FFFFFF"/>
              </a:solidFill>
            </a:endParaRPr>
          </a:p>
        </p:txBody>
      </p:sp>
      <p:sp>
        <p:nvSpPr>
          <p:cNvPr id="14" name="矩形 13"/>
          <p:cNvSpPr/>
          <p:nvPr/>
        </p:nvSpPr>
        <p:spPr>
          <a:xfrm>
            <a:off x="5984578" y="6225956"/>
            <a:ext cx="2146480" cy="505140"/>
          </a:xfrm>
          <a:prstGeom prst="rect">
            <a:avLst/>
          </a:prstGeom>
          <a:solidFill>
            <a:srgbClr val="008000"/>
          </a:solidFill>
          <a:ln w="12700" cap="flat">
            <a:noFill/>
            <a:miter lim="400000"/>
          </a:ln>
          <a:effectLst/>
          <a:sp3d/>
        </p:spPr>
        <p:style>
          <a:lnRef idx="0">
            <a:scrgbClr r="0" g="0" b="0"/>
          </a:lnRef>
          <a:fillRef idx="0">
            <a:scrgbClr r="0" g="0" b="0"/>
          </a:fillRef>
          <a:effectRef idx="0">
            <a:scrgbClr r="0" g="0" b="0"/>
          </a:effectRef>
          <a:fontRef idx="none"/>
        </p:style>
        <p:txBody>
          <a:bodyPr/>
          <a:lstStyle/>
          <a:p>
            <a:pPr>
              <a:lnSpc>
                <a:spcPts val="2700"/>
              </a:lnSpc>
            </a:pPr>
            <a:r>
              <a:rPr lang="zh-CN" altLang="en-US" sz="2400" dirty="0" smtClean="0">
                <a:solidFill>
                  <a:srgbClr val="FFFFFF"/>
                </a:solidFill>
              </a:rPr>
              <a:t>统计埋点</a:t>
            </a:r>
            <a:endParaRPr lang="zh-CN" altLang="en-US" sz="2400" dirty="0">
              <a:solidFill>
                <a:srgbClr val="FFFFFF"/>
              </a:solidFill>
            </a:endParaRPr>
          </a:p>
        </p:txBody>
      </p:sp>
      <p:sp>
        <p:nvSpPr>
          <p:cNvPr id="15" name="矩形 14"/>
          <p:cNvSpPr/>
          <p:nvPr/>
        </p:nvSpPr>
        <p:spPr>
          <a:xfrm>
            <a:off x="8736786" y="5535264"/>
            <a:ext cx="2146480" cy="505140"/>
          </a:xfrm>
          <a:prstGeom prst="rect">
            <a:avLst/>
          </a:prstGeom>
          <a:solidFill>
            <a:srgbClr val="008000"/>
          </a:solidFill>
          <a:ln w="12700" cap="flat">
            <a:noFill/>
            <a:miter lim="400000"/>
          </a:ln>
          <a:effectLst/>
          <a:sp3d/>
        </p:spPr>
        <p:style>
          <a:lnRef idx="0">
            <a:scrgbClr r="0" g="0" b="0"/>
          </a:lnRef>
          <a:fillRef idx="0">
            <a:scrgbClr r="0" g="0" b="0"/>
          </a:fillRef>
          <a:effectRef idx="0">
            <a:scrgbClr r="0" g="0" b="0"/>
          </a:effectRef>
          <a:fontRef idx="none"/>
        </p:style>
        <p:txBody>
          <a:bodyPr/>
          <a:lstStyle/>
          <a:p>
            <a:pPr>
              <a:lnSpc>
                <a:spcPts val="2700"/>
              </a:lnSpc>
            </a:pPr>
            <a:r>
              <a:rPr lang="zh-CN" altLang="en-US" sz="2400" dirty="0" smtClean="0">
                <a:solidFill>
                  <a:srgbClr val="FFFFFF"/>
                </a:solidFill>
              </a:rPr>
              <a:t>订阅关系</a:t>
            </a:r>
            <a:endParaRPr lang="zh-CN" altLang="en-US" sz="2400" dirty="0">
              <a:solidFill>
                <a:srgbClr val="FFFFFF"/>
              </a:solidFill>
            </a:endParaRPr>
          </a:p>
        </p:txBody>
      </p:sp>
      <p:sp>
        <p:nvSpPr>
          <p:cNvPr id="16" name="矩形 15"/>
          <p:cNvSpPr/>
          <p:nvPr/>
        </p:nvSpPr>
        <p:spPr>
          <a:xfrm>
            <a:off x="11563851" y="5515838"/>
            <a:ext cx="2146480" cy="505140"/>
          </a:xfrm>
          <a:prstGeom prst="rect">
            <a:avLst/>
          </a:prstGeom>
          <a:solidFill>
            <a:srgbClr val="008000"/>
          </a:solidFill>
          <a:ln w="12700" cap="flat">
            <a:noFill/>
            <a:miter lim="400000"/>
          </a:ln>
          <a:effectLst/>
          <a:sp3d/>
        </p:spPr>
        <p:style>
          <a:lnRef idx="0">
            <a:scrgbClr r="0" g="0" b="0"/>
          </a:lnRef>
          <a:fillRef idx="0">
            <a:scrgbClr r="0" g="0" b="0"/>
          </a:fillRef>
          <a:effectRef idx="0">
            <a:scrgbClr r="0" g="0" b="0"/>
          </a:effectRef>
          <a:fontRef idx="none"/>
        </p:style>
        <p:txBody>
          <a:bodyPr/>
          <a:lstStyle/>
          <a:p>
            <a:pPr>
              <a:lnSpc>
                <a:spcPts val="2700"/>
              </a:lnSpc>
            </a:pPr>
            <a:r>
              <a:rPr lang="zh-CN" altLang="en-US" sz="2400" dirty="0" smtClean="0">
                <a:solidFill>
                  <a:srgbClr val="FFFFFF"/>
                </a:solidFill>
              </a:rPr>
              <a:t>多语言治理</a:t>
            </a:r>
            <a:endParaRPr lang="zh-CN" altLang="en-US" sz="2400" dirty="0">
              <a:solidFill>
                <a:srgbClr val="FFFFFF"/>
              </a:solidFill>
            </a:endParaRPr>
          </a:p>
        </p:txBody>
      </p:sp>
      <p:sp>
        <p:nvSpPr>
          <p:cNvPr id="17" name="矩形 16"/>
          <p:cNvSpPr/>
          <p:nvPr/>
        </p:nvSpPr>
        <p:spPr>
          <a:xfrm>
            <a:off x="14347360" y="5535264"/>
            <a:ext cx="2146480" cy="505140"/>
          </a:xfrm>
          <a:prstGeom prst="rect">
            <a:avLst/>
          </a:prstGeom>
          <a:solidFill>
            <a:srgbClr val="008000"/>
          </a:solidFill>
          <a:ln w="12700" cap="flat">
            <a:noFill/>
            <a:miter lim="400000"/>
          </a:ln>
          <a:effectLst/>
          <a:sp3d/>
        </p:spPr>
        <p:style>
          <a:lnRef idx="0">
            <a:scrgbClr r="0" g="0" b="0"/>
          </a:lnRef>
          <a:fillRef idx="0">
            <a:scrgbClr r="0" g="0" b="0"/>
          </a:fillRef>
          <a:effectRef idx="0">
            <a:scrgbClr r="0" g="0" b="0"/>
          </a:effectRef>
          <a:fontRef idx="none"/>
        </p:style>
        <p:txBody>
          <a:bodyPr/>
          <a:lstStyle/>
          <a:p>
            <a:pPr>
              <a:lnSpc>
                <a:spcPts val="2700"/>
              </a:lnSpc>
            </a:pPr>
            <a:r>
              <a:rPr lang="zh-CN" altLang="en-US" sz="2400" dirty="0" smtClean="0">
                <a:solidFill>
                  <a:srgbClr val="FFFFFF"/>
                </a:solidFill>
              </a:rPr>
              <a:t>模版渲染</a:t>
            </a:r>
            <a:endParaRPr lang="zh-CN" altLang="en-US" sz="2400" dirty="0">
              <a:solidFill>
                <a:srgbClr val="FFFFFF"/>
              </a:solidFill>
            </a:endParaRPr>
          </a:p>
        </p:txBody>
      </p:sp>
      <p:sp>
        <p:nvSpPr>
          <p:cNvPr id="18" name="矩形 17"/>
          <p:cNvSpPr/>
          <p:nvPr/>
        </p:nvSpPr>
        <p:spPr>
          <a:xfrm>
            <a:off x="17250625" y="5515838"/>
            <a:ext cx="2146480" cy="505140"/>
          </a:xfrm>
          <a:prstGeom prst="rect">
            <a:avLst/>
          </a:prstGeom>
          <a:solidFill>
            <a:srgbClr val="008000"/>
          </a:solidFill>
          <a:ln w="12700" cap="flat">
            <a:noFill/>
            <a:miter lim="400000"/>
          </a:ln>
          <a:effectLst/>
          <a:sp3d/>
        </p:spPr>
        <p:style>
          <a:lnRef idx="0">
            <a:scrgbClr r="0" g="0" b="0"/>
          </a:lnRef>
          <a:fillRef idx="0">
            <a:scrgbClr r="0" g="0" b="0"/>
          </a:fillRef>
          <a:effectRef idx="0">
            <a:scrgbClr r="0" g="0" b="0"/>
          </a:effectRef>
          <a:fontRef idx="none"/>
        </p:style>
        <p:txBody>
          <a:bodyPr/>
          <a:lstStyle/>
          <a:p>
            <a:pPr>
              <a:lnSpc>
                <a:spcPts val="2700"/>
              </a:lnSpc>
            </a:pPr>
            <a:r>
              <a:rPr lang="zh-CN" altLang="en-US" sz="2400" dirty="0" smtClean="0">
                <a:solidFill>
                  <a:srgbClr val="FFFFFF"/>
                </a:solidFill>
              </a:rPr>
              <a:t>消息合并</a:t>
            </a:r>
            <a:endParaRPr lang="zh-CN" altLang="en-US" sz="2400" dirty="0">
              <a:solidFill>
                <a:srgbClr val="FFFFFF"/>
              </a:solidFill>
            </a:endParaRPr>
          </a:p>
        </p:txBody>
      </p:sp>
      <p:sp>
        <p:nvSpPr>
          <p:cNvPr id="19" name="矩形 18"/>
          <p:cNvSpPr/>
          <p:nvPr/>
        </p:nvSpPr>
        <p:spPr>
          <a:xfrm>
            <a:off x="6103990" y="8609317"/>
            <a:ext cx="2146480" cy="505140"/>
          </a:xfrm>
          <a:prstGeom prst="rect">
            <a:avLst/>
          </a:prstGeom>
          <a:solidFill>
            <a:srgbClr val="008000"/>
          </a:solidFill>
          <a:ln w="12700" cap="flat">
            <a:noFill/>
            <a:miter lim="400000"/>
          </a:ln>
          <a:effectLst/>
          <a:sp3d/>
        </p:spPr>
        <p:style>
          <a:lnRef idx="0">
            <a:scrgbClr r="0" g="0" b="0"/>
          </a:lnRef>
          <a:fillRef idx="0">
            <a:scrgbClr r="0" g="0" b="0"/>
          </a:fillRef>
          <a:effectRef idx="0">
            <a:scrgbClr r="0" g="0" b="0"/>
          </a:effectRef>
          <a:fontRef idx="none"/>
        </p:style>
        <p:txBody>
          <a:bodyPr/>
          <a:lstStyle/>
          <a:p>
            <a:pPr>
              <a:lnSpc>
                <a:spcPts val="2700"/>
              </a:lnSpc>
            </a:pPr>
            <a:r>
              <a:rPr lang="zh-CN" altLang="en-US" sz="2400" dirty="0" smtClean="0">
                <a:solidFill>
                  <a:srgbClr val="FFFFFF"/>
                </a:solidFill>
              </a:rPr>
              <a:t>疲劳度控制</a:t>
            </a:r>
            <a:endParaRPr lang="zh-CN" altLang="en-US" sz="2400" dirty="0">
              <a:solidFill>
                <a:srgbClr val="FFFFFF"/>
              </a:solidFill>
            </a:endParaRPr>
          </a:p>
        </p:txBody>
      </p:sp>
      <p:sp>
        <p:nvSpPr>
          <p:cNvPr id="20" name="矩形 19"/>
          <p:cNvSpPr/>
          <p:nvPr/>
        </p:nvSpPr>
        <p:spPr>
          <a:xfrm>
            <a:off x="6093774" y="9319435"/>
            <a:ext cx="2146480" cy="505140"/>
          </a:xfrm>
          <a:prstGeom prst="rect">
            <a:avLst/>
          </a:prstGeom>
          <a:solidFill>
            <a:srgbClr val="008000"/>
          </a:solidFill>
          <a:ln w="12700" cap="flat">
            <a:noFill/>
            <a:miter lim="400000"/>
          </a:ln>
          <a:effectLst/>
          <a:sp3d/>
        </p:spPr>
        <p:style>
          <a:lnRef idx="0">
            <a:scrgbClr r="0" g="0" b="0"/>
          </a:lnRef>
          <a:fillRef idx="0">
            <a:scrgbClr r="0" g="0" b="0"/>
          </a:fillRef>
          <a:effectRef idx="0">
            <a:scrgbClr r="0" g="0" b="0"/>
          </a:effectRef>
          <a:fontRef idx="none"/>
        </p:style>
        <p:txBody>
          <a:bodyPr/>
          <a:lstStyle/>
          <a:p>
            <a:pPr>
              <a:lnSpc>
                <a:spcPts val="2700"/>
              </a:lnSpc>
            </a:pPr>
            <a:r>
              <a:rPr lang="zh-CN" altLang="en-US" sz="2400" dirty="0" smtClean="0">
                <a:solidFill>
                  <a:srgbClr val="FFFFFF"/>
                </a:solidFill>
              </a:rPr>
              <a:t>黑名单过滤</a:t>
            </a:r>
            <a:endParaRPr lang="zh-CN" altLang="en-US" sz="2400" dirty="0">
              <a:solidFill>
                <a:srgbClr val="FFFFFF"/>
              </a:solidFill>
            </a:endParaRPr>
          </a:p>
        </p:txBody>
      </p:sp>
      <p:sp>
        <p:nvSpPr>
          <p:cNvPr id="21" name="矩形 20"/>
          <p:cNvSpPr/>
          <p:nvPr/>
        </p:nvSpPr>
        <p:spPr>
          <a:xfrm>
            <a:off x="8845982" y="8628743"/>
            <a:ext cx="2146480" cy="505140"/>
          </a:xfrm>
          <a:prstGeom prst="rect">
            <a:avLst/>
          </a:prstGeom>
          <a:solidFill>
            <a:srgbClr val="008000"/>
          </a:solidFill>
          <a:ln w="12700" cap="flat">
            <a:noFill/>
            <a:miter lim="400000"/>
          </a:ln>
          <a:effectLst/>
          <a:sp3d/>
        </p:spPr>
        <p:style>
          <a:lnRef idx="0">
            <a:scrgbClr r="0" g="0" b="0"/>
          </a:lnRef>
          <a:fillRef idx="0">
            <a:scrgbClr r="0" g="0" b="0"/>
          </a:fillRef>
          <a:effectRef idx="0">
            <a:scrgbClr r="0" g="0" b="0"/>
          </a:effectRef>
          <a:fontRef idx="none"/>
        </p:style>
        <p:txBody>
          <a:bodyPr/>
          <a:lstStyle/>
          <a:p>
            <a:pPr>
              <a:lnSpc>
                <a:spcPts val="2700"/>
              </a:lnSpc>
            </a:pPr>
            <a:r>
              <a:rPr lang="zh-CN" altLang="en-US" sz="2400" dirty="0" smtClean="0">
                <a:solidFill>
                  <a:srgbClr val="FFFFFF"/>
                </a:solidFill>
              </a:rPr>
              <a:t>流量控制</a:t>
            </a:r>
            <a:endParaRPr lang="zh-CN" altLang="en-US" sz="2400" dirty="0">
              <a:solidFill>
                <a:srgbClr val="FFFFFF"/>
              </a:solidFill>
            </a:endParaRPr>
          </a:p>
        </p:txBody>
      </p:sp>
      <p:sp>
        <p:nvSpPr>
          <p:cNvPr id="22" name="矩形 21"/>
          <p:cNvSpPr/>
          <p:nvPr/>
        </p:nvSpPr>
        <p:spPr>
          <a:xfrm>
            <a:off x="11673047" y="8609317"/>
            <a:ext cx="2146480" cy="505140"/>
          </a:xfrm>
          <a:prstGeom prst="rect">
            <a:avLst/>
          </a:prstGeom>
          <a:solidFill>
            <a:srgbClr val="008000"/>
          </a:solidFill>
          <a:ln w="12700" cap="flat">
            <a:noFill/>
            <a:miter lim="400000"/>
          </a:ln>
          <a:effectLst/>
          <a:sp3d/>
        </p:spPr>
        <p:style>
          <a:lnRef idx="0">
            <a:scrgbClr r="0" g="0" b="0"/>
          </a:lnRef>
          <a:fillRef idx="0">
            <a:scrgbClr r="0" g="0" b="0"/>
          </a:fillRef>
          <a:effectRef idx="0">
            <a:scrgbClr r="0" g="0" b="0"/>
          </a:effectRef>
          <a:fontRef idx="none"/>
        </p:style>
        <p:txBody>
          <a:bodyPr/>
          <a:lstStyle/>
          <a:p>
            <a:pPr>
              <a:lnSpc>
                <a:spcPts val="2700"/>
              </a:lnSpc>
            </a:pPr>
            <a:r>
              <a:rPr lang="zh-CN" altLang="en-US" sz="2400" dirty="0" smtClean="0">
                <a:solidFill>
                  <a:srgbClr val="FFFFFF"/>
                </a:solidFill>
              </a:rPr>
              <a:t>延时发送</a:t>
            </a:r>
            <a:endParaRPr lang="zh-CN" altLang="en-US" sz="2400" dirty="0">
              <a:solidFill>
                <a:srgbClr val="FFFFFF"/>
              </a:solidFill>
            </a:endParaRPr>
          </a:p>
        </p:txBody>
      </p:sp>
      <p:sp>
        <p:nvSpPr>
          <p:cNvPr id="23" name="矩形 22"/>
          <p:cNvSpPr/>
          <p:nvPr/>
        </p:nvSpPr>
        <p:spPr>
          <a:xfrm>
            <a:off x="14456556" y="8628743"/>
            <a:ext cx="2146480" cy="505140"/>
          </a:xfrm>
          <a:prstGeom prst="rect">
            <a:avLst/>
          </a:prstGeom>
          <a:solidFill>
            <a:srgbClr val="008000"/>
          </a:solidFill>
          <a:ln w="12700" cap="flat">
            <a:noFill/>
            <a:miter lim="400000"/>
          </a:ln>
          <a:effectLst/>
          <a:sp3d/>
        </p:spPr>
        <p:style>
          <a:lnRef idx="0">
            <a:scrgbClr r="0" g="0" b="0"/>
          </a:lnRef>
          <a:fillRef idx="0">
            <a:scrgbClr r="0" g="0" b="0"/>
          </a:fillRef>
          <a:effectRef idx="0">
            <a:scrgbClr r="0" g="0" b="0"/>
          </a:effectRef>
          <a:fontRef idx="none"/>
        </p:style>
        <p:txBody>
          <a:bodyPr/>
          <a:lstStyle/>
          <a:p>
            <a:pPr>
              <a:lnSpc>
                <a:spcPts val="2700"/>
              </a:lnSpc>
            </a:pPr>
            <a:r>
              <a:rPr lang="zh-CN" altLang="en-US" sz="2400" dirty="0" smtClean="0">
                <a:solidFill>
                  <a:srgbClr val="FFFFFF"/>
                </a:solidFill>
              </a:rPr>
              <a:t>重试机制</a:t>
            </a:r>
            <a:endParaRPr lang="zh-CN" altLang="en-US" sz="2400" dirty="0">
              <a:solidFill>
                <a:srgbClr val="FFFFFF"/>
              </a:solidFill>
            </a:endParaRPr>
          </a:p>
        </p:txBody>
      </p:sp>
      <p:sp>
        <p:nvSpPr>
          <p:cNvPr id="24" name="矩形 23"/>
          <p:cNvSpPr/>
          <p:nvPr/>
        </p:nvSpPr>
        <p:spPr>
          <a:xfrm>
            <a:off x="17359821" y="8609317"/>
            <a:ext cx="2146480" cy="505140"/>
          </a:xfrm>
          <a:prstGeom prst="rect">
            <a:avLst/>
          </a:prstGeom>
          <a:solidFill>
            <a:srgbClr val="008000"/>
          </a:solidFill>
          <a:ln w="12700" cap="flat">
            <a:noFill/>
            <a:miter lim="400000"/>
          </a:ln>
          <a:effectLst/>
          <a:sp3d/>
        </p:spPr>
        <p:style>
          <a:lnRef idx="0">
            <a:scrgbClr r="0" g="0" b="0"/>
          </a:lnRef>
          <a:fillRef idx="0">
            <a:scrgbClr r="0" g="0" b="0"/>
          </a:fillRef>
          <a:effectRef idx="0">
            <a:scrgbClr r="0" g="0" b="0"/>
          </a:effectRef>
          <a:fontRef idx="none"/>
        </p:style>
        <p:txBody>
          <a:bodyPr/>
          <a:lstStyle/>
          <a:p>
            <a:pPr>
              <a:lnSpc>
                <a:spcPts val="2700"/>
              </a:lnSpc>
            </a:pPr>
            <a:r>
              <a:rPr lang="zh-CN" altLang="en-US" sz="2400" dirty="0" smtClean="0">
                <a:solidFill>
                  <a:srgbClr val="FFFFFF"/>
                </a:solidFill>
              </a:rPr>
              <a:t>接收状态回报</a:t>
            </a:r>
            <a:endParaRPr lang="zh-CN" altLang="en-US" sz="2400" dirty="0">
              <a:solidFill>
                <a:srgbClr val="FFFFFF"/>
              </a:solidFill>
            </a:endParaRPr>
          </a:p>
        </p:txBody>
      </p:sp>
      <p:sp>
        <p:nvSpPr>
          <p:cNvPr id="25" name="矩形 24"/>
          <p:cNvSpPr/>
          <p:nvPr/>
        </p:nvSpPr>
        <p:spPr>
          <a:xfrm>
            <a:off x="8871532" y="9338861"/>
            <a:ext cx="2146480" cy="505140"/>
          </a:xfrm>
          <a:prstGeom prst="rect">
            <a:avLst/>
          </a:prstGeom>
          <a:solidFill>
            <a:srgbClr val="008000"/>
          </a:solidFill>
          <a:ln w="12700" cap="flat">
            <a:noFill/>
            <a:miter lim="400000"/>
          </a:ln>
          <a:effectLst/>
          <a:sp3d/>
        </p:spPr>
        <p:style>
          <a:lnRef idx="0">
            <a:scrgbClr r="0" g="0" b="0"/>
          </a:lnRef>
          <a:fillRef idx="0">
            <a:scrgbClr r="0" g="0" b="0"/>
          </a:fillRef>
          <a:effectRef idx="0">
            <a:scrgbClr r="0" g="0" b="0"/>
          </a:effectRef>
          <a:fontRef idx="none"/>
        </p:style>
        <p:txBody>
          <a:bodyPr/>
          <a:lstStyle/>
          <a:p>
            <a:pPr>
              <a:lnSpc>
                <a:spcPts val="2700"/>
              </a:lnSpc>
            </a:pPr>
            <a:r>
              <a:rPr lang="zh-CN" altLang="en-US" sz="2400" dirty="0" smtClean="0">
                <a:solidFill>
                  <a:srgbClr val="FFFFFF"/>
                </a:solidFill>
              </a:rPr>
              <a:t>通道隔离</a:t>
            </a:r>
            <a:endParaRPr lang="zh-CN" altLang="en-US" sz="2400" dirty="0">
              <a:solidFill>
                <a:srgbClr val="FFFFFF"/>
              </a:solidFill>
            </a:endParaRPr>
          </a:p>
        </p:txBody>
      </p:sp>
      <p:sp>
        <p:nvSpPr>
          <p:cNvPr id="26" name="矩形 25"/>
          <p:cNvSpPr/>
          <p:nvPr/>
        </p:nvSpPr>
        <p:spPr>
          <a:xfrm>
            <a:off x="11698597" y="9319435"/>
            <a:ext cx="2146480" cy="505140"/>
          </a:xfrm>
          <a:prstGeom prst="rect">
            <a:avLst/>
          </a:prstGeom>
          <a:solidFill>
            <a:srgbClr val="008000"/>
          </a:solidFill>
          <a:ln w="12700" cap="flat">
            <a:noFill/>
            <a:miter lim="400000"/>
          </a:ln>
          <a:effectLst/>
          <a:sp3d/>
        </p:spPr>
        <p:style>
          <a:lnRef idx="0">
            <a:scrgbClr r="0" g="0" b="0"/>
          </a:lnRef>
          <a:fillRef idx="0">
            <a:scrgbClr r="0" g="0" b="0"/>
          </a:fillRef>
          <a:effectRef idx="0">
            <a:scrgbClr r="0" g="0" b="0"/>
          </a:effectRef>
          <a:fontRef idx="none"/>
        </p:style>
        <p:txBody>
          <a:bodyPr/>
          <a:lstStyle/>
          <a:p>
            <a:pPr>
              <a:lnSpc>
                <a:spcPts val="2700"/>
              </a:lnSpc>
            </a:pPr>
            <a:r>
              <a:rPr lang="zh-CN" altLang="en-US" sz="2400" dirty="0" smtClean="0">
                <a:solidFill>
                  <a:srgbClr val="FFFFFF"/>
                </a:solidFill>
              </a:rPr>
              <a:t>邮件域控制</a:t>
            </a:r>
            <a:endParaRPr lang="zh-CN" altLang="en-US" sz="2400" dirty="0">
              <a:solidFill>
                <a:srgbClr val="FFFFFF"/>
              </a:solidFill>
            </a:endParaRPr>
          </a:p>
        </p:txBody>
      </p:sp>
      <p:sp>
        <p:nvSpPr>
          <p:cNvPr id="27" name="矩形 26"/>
          <p:cNvSpPr/>
          <p:nvPr/>
        </p:nvSpPr>
        <p:spPr>
          <a:xfrm>
            <a:off x="14482106" y="9338861"/>
            <a:ext cx="2146480" cy="505140"/>
          </a:xfrm>
          <a:prstGeom prst="rect">
            <a:avLst/>
          </a:prstGeom>
          <a:solidFill>
            <a:srgbClr val="008000"/>
          </a:solidFill>
          <a:ln w="12700" cap="flat">
            <a:noFill/>
            <a:miter lim="400000"/>
          </a:ln>
          <a:effectLst/>
          <a:sp3d/>
        </p:spPr>
        <p:style>
          <a:lnRef idx="0">
            <a:scrgbClr r="0" g="0" b="0"/>
          </a:lnRef>
          <a:fillRef idx="0">
            <a:scrgbClr r="0" g="0" b="0"/>
          </a:fillRef>
          <a:effectRef idx="0">
            <a:scrgbClr r="0" g="0" b="0"/>
          </a:effectRef>
          <a:fontRef idx="none"/>
        </p:style>
        <p:txBody>
          <a:bodyPr/>
          <a:lstStyle/>
          <a:p>
            <a:pPr>
              <a:lnSpc>
                <a:spcPts val="2700"/>
              </a:lnSpc>
            </a:pPr>
            <a:r>
              <a:rPr lang="zh-CN" altLang="en-US" sz="2400" dirty="0" smtClean="0">
                <a:solidFill>
                  <a:srgbClr val="FFFFFF"/>
                </a:solidFill>
              </a:rPr>
              <a:t>附件管理</a:t>
            </a:r>
            <a:endParaRPr lang="zh-CN" altLang="en-US" sz="2400" dirty="0">
              <a:solidFill>
                <a:srgbClr val="FFFFFF"/>
              </a:solidFill>
            </a:endParaRPr>
          </a:p>
        </p:txBody>
      </p:sp>
      <p:sp>
        <p:nvSpPr>
          <p:cNvPr id="28" name="矩形 27"/>
          <p:cNvSpPr/>
          <p:nvPr/>
        </p:nvSpPr>
        <p:spPr>
          <a:xfrm>
            <a:off x="17385371" y="9319435"/>
            <a:ext cx="2146480" cy="505140"/>
          </a:xfrm>
          <a:prstGeom prst="rect">
            <a:avLst/>
          </a:prstGeom>
          <a:solidFill>
            <a:srgbClr val="008000"/>
          </a:solidFill>
          <a:ln w="12700" cap="flat">
            <a:noFill/>
            <a:miter lim="400000"/>
          </a:ln>
          <a:effectLst/>
          <a:sp3d/>
        </p:spPr>
        <p:style>
          <a:lnRef idx="0">
            <a:scrgbClr r="0" g="0" b="0"/>
          </a:lnRef>
          <a:fillRef idx="0">
            <a:scrgbClr r="0" g="0" b="0"/>
          </a:fillRef>
          <a:effectRef idx="0">
            <a:scrgbClr r="0" g="0" b="0"/>
          </a:effectRef>
          <a:fontRef idx="none"/>
        </p:style>
        <p:txBody>
          <a:bodyPr/>
          <a:lstStyle/>
          <a:p>
            <a:pPr>
              <a:lnSpc>
                <a:spcPts val="2700"/>
              </a:lnSpc>
            </a:pPr>
            <a:r>
              <a:rPr lang="zh-CN" altLang="en-US" sz="2400" dirty="0" smtClean="0">
                <a:solidFill>
                  <a:srgbClr val="FFFFFF"/>
                </a:solidFill>
              </a:rPr>
              <a:t>各通道封装</a:t>
            </a:r>
            <a:endParaRPr lang="zh-CN" altLang="en-US" sz="2400" dirty="0">
              <a:solidFill>
                <a:srgbClr val="FFFFFF"/>
              </a:solidFill>
            </a:endParaRPr>
          </a:p>
        </p:txBody>
      </p:sp>
      <p:sp>
        <p:nvSpPr>
          <p:cNvPr id="29" name="矩形 28"/>
          <p:cNvSpPr/>
          <p:nvPr/>
        </p:nvSpPr>
        <p:spPr>
          <a:xfrm>
            <a:off x="8736786" y="6245918"/>
            <a:ext cx="2146480" cy="505140"/>
          </a:xfrm>
          <a:prstGeom prst="rect">
            <a:avLst/>
          </a:prstGeom>
          <a:solidFill>
            <a:srgbClr val="008000"/>
          </a:solidFill>
          <a:ln w="12700" cap="flat">
            <a:noFill/>
            <a:miter lim="400000"/>
          </a:ln>
          <a:effectLst/>
          <a:sp3d/>
        </p:spPr>
        <p:style>
          <a:lnRef idx="0">
            <a:scrgbClr r="0" g="0" b="0"/>
          </a:lnRef>
          <a:fillRef idx="0">
            <a:scrgbClr r="0" g="0" b="0"/>
          </a:fillRef>
          <a:effectRef idx="0">
            <a:scrgbClr r="0" g="0" b="0"/>
          </a:effectRef>
          <a:fontRef idx="none"/>
        </p:style>
        <p:txBody>
          <a:bodyPr/>
          <a:lstStyle/>
          <a:p>
            <a:pPr>
              <a:lnSpc>
                <a:spcPts val="2700"/>
              </a:lnSpc>
            </a:pPr>
            <a:r>
              <a:rPr lang="zh-CN" altLang="en-US" sz="2400" dirty="0" smtClean="0">
                <a:solidFill>
                  <a:srgbClr val="FFFFFF"/>
                </a:solidFill>
              </a:rPr>
              <a:t>虚商控制</a:t>
            </a:r>
            <a:endParaRPr lang="zh-CN" altLang="en-US" sz="2400" dirty="0">
              <a:solidFill>
                <a:srgbClr val="FFFFFF"/>
              </a:solidFill>
            </a:endParaRPr>
          </a:p>
        </p:txBody>
      </p:sp>
      <p:sp>
        <p:nvSpPr>
          <p:cNvPr id="30" name="矩形 29"/>
          <p:cNvSpPr/>
          <p:nvPr/>
        </p:nvSpPr>
        <p:spPr>
          <a:xfrm>
            <a:off x="11563851" y="6226492"/>
            <a:ext cx="2146480" cy="505140"/>
          </a:xfrm>
          <a:prstGeom prst="rect">
            <a:avLst/>
          </a:prstGeom>
          <a:solidFill>
            <a:srgbClr val="008000"/>
          </a:solidFill>
          <a:ln w="12700" cap="flat">
            <a:noFill/>
            <a:miter lim="400000"/>
          </a:ln>
          <a:effectLst/>
          <a:sp3d/>
        </p:spPr>
        <p:style>
          <a:lnRef idx="0">
            <a:scrgbClr r="0" g="0" b="0"/>
          </a:lnRef>
          <a:fillRef idx="0">
            <a:scrgbClr r="0" g="0" b="0"/>
          </a:fillRef>
          <a:effectRef idx="0">
            <a:scrgbClr r="0" g="0" b="0"/>
          </a:effectRef>
          <a:fontRef idx="none"/>
        </p:style>
        <p:txBody>
          <a:bodyPr/>
          <a:lstStyle/>
          <a:p>
            <a:pPr>
              <a:lnSpc>
                <a:spcPts val="2700"/>
              </a:lnSpc>
            </a:pPr>
            <a:r>
              <a:rPr lang="zh-CN" altLang="en-US" sz="2400" dirty="0" smtClean="0">
                <a:solidFill>
                  <a:srgbClr val="FFFFFF"/>
                </a:solidFill>
              </a:rPr>
              <a:t>日志归档</a:t>
            </a:r>
            <a:endParaRPr lang="zh-CN" altLang="en-US" sz="2400" dirty="0">
              <a:solidFill>
                <a:srgbClr val="FFFFFF"/>
              </a:solidFill>
            </a:endParaRPr>
          </a:p>
        </p:txBody>
      </p:sp>
      <p:sp>
        <p:nvSpPr>
          <p:cNvPr id="31" name="矩形 30"/>
          <p:cNvSpPr/>
          <p:nvPr/>
        </p:nvSpPr>
        <p:spPr>
          <a:xfrm>
            <a:off x="14347360" y="6245918"/>
            <a:ext cx="2146480" cy="505140"/>
          </a:xfrm>
          <a:prstGeom prst="rect">
            <a:avLst/>
          </a:prstGeom>
          <a:solidFill>
            <a:srgbClr val="008000"/>
          </a:solidFill>
          <a:ln w="12700" cap="flat">
            <a:noFill/>
            <a:miter lim="400000"/>
          </a:ln>
          <a:effectLst/>
          <a:sp3d/>
        </p:spPr>
        <p:style>
          <a:lnRef idx="0">
            <a:scrgbClr r="0" g="0" b="0"/>
          </a:lnRef>
          <a:fillRef idx="0">
            <a:scrgbClr r="0" g="0" b="0"/>
          </a:fillRef>
          <a:effectRef idx="0">
            <a:scrgbClr r="0" g="0" b="0"/>
          </a:effectRef>
          <a:fontRef idx="none"/>
        </p:style>
        <p:txBody>
          <a:bodyPr/>
          <a:lstStyle/>
          <a:p>
            <a:pPr>
              <a:lnSpc>
                <a:spcPts val="2700"/>
              </a:lnSpc>
            </a:pPr>
            <a:r>
              <a:rPr lang="zh-CN" altLang="en-US" sz="2400" dirty="0" smtClean="0">
                <a:solidFill>
                  <a:srgbClr val="FFFFFF"/>
                </a:solidFill>
              </a:rPr>
              <a:t>配置中心</a:t>
            </a:r>
            <a:endParaRPr lang="zh-CN" altLang="en-US" sz="2400" dirty="0">
              <a:solidFill>
                <a:srgbClr val="FFFFFF"/>
              </a:solidFill>
            </a:endParaRPr>
          </a:p>
        </p:txBody>
      </p:sp>
      <p:sp>
        <p:nvSpPr>
          <p:cNvPr id="32" name="矩形 31"/>
          <p:cNvSpPr/>
          <p:nvPr/>
        </p:nvSpPr>
        <p:spPr>
          <a:xfrm>
            <a:off x="17250625" y="6226492"/>
            <a:ext cx="2146480" cy="505140"/>
          </a:xfrm>
          <a:prstGeom prst="rect">
            <a:avLst/>
          </a:prstGeom>
          <a:solidFill>
            <a:srgbClr val="008000"/>
          </a:solidFill>
          <a:ln w="12700" cap="flat">
            <a:noFill/>
            <a:miter lim="400000"/>
          </a:ln>
          <a:effectLst/>
          <a:sp3d/>
        </p:spPr>
        <p:style>
          <a:lnRef idx="0">
            <a:scrgbClr r="0" g="0" b="0"/>
          </a:lnRef>
          <a:fillRef idx="0">
            <a:scrgbClr r="0" g="0" b="0"/>
          </a:fillRef>
          <a:effectRef idx="0">
            <a:scrgbClr r="0" g="0" b="0"/>
          </a:effectRef>
          <a:fontRef idx="none"/>
        </p:style>
        <p:txBody>
          <a:bodyPr/>
          <a:lstStyle/>
          <a:p>
            <a:pPr>
              <a:lnSpc>
                <a:spcPts val="2700"/>
              </a:lnSpc>
            </a:pPr>
            <a:r>
              <a:rPr lang="zh-CN" altLang="en-US" sz="2400" dirty="0" smtClean="0">
                <a:solidFill>
                  <a:srgbClr val="FFFFFF"/>
                </a:solidFill>
              </a:rPr>
              <a:t>通道隔离</a:t>
            </a:r>
            <a:endParaRPr lang="zh-CN" altLang="en-US" sz="2400" dirty="0">
              <a:solidFill>
                <a:srgbClr val="FFFFFF"/>
              </a:solidFill>
            </a:endParaRPr>
          </a:p>
        </p:txBody>
      </p:sp>
      <p:sp>
        <p:nvSpPr>
          <p:cNvPr id="33" name="矩形 32"/>
          <p:cNvSpPr/>
          <p:nvPr/>
        </p:nvSpPr>
        <p:spPr>
          <a:xfrm>
            <a:off x="8786199" y="1859320"/>
            <a:ext cx="8435037" cy="1189617"/>
          </a:xfrm>
          <a:prstGeom prst="rect">
            <a:avLst/>
          </a:prstGeom>
          <a:solidFill>
            <a:schemeClr val="accent1">
              <a:lumMod val="75000"/>
              <a:alpha val="80000"/>
            </a:schemeClr>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a:lstStyle/>
          <a:p>
            <a:endParaRPr lang="zh-CN" altLang="en-US" sz="2400" dirty="0"/>
          </a:p>
        </p:txBody>
      </p:sp>
      <p:sp>
        <p:nvSpPr>
          <p:cNvPr id="34" name="矩形 33"/>
          <p:cNvSpPr/>
          <p:nvPr/>
        </p:nvSpPr>
        <p:spPr>
          <a:xfrm>
            <a:off x="13206920" y="2243304"/>
            <a:ext cx="3690430" cy="506943"/>
          </a:xfrm>
          <a:prstGeom prst="rect">
            <a:avLst/>
          </a:prstGeom>
          <a:solidFill>
            <a:srgbClr val="008000"/>
          </a:solidFill>
          <a:ln w="12700" cap="flat">
            <a:noFill/>
            <a:miter lim="400000"/>
          </a:ln>
          <a:effectLst/>
          <a:sp3d/>
        </p:spPr>
        <p:style>
          <a:lnRef idx="0">
            <a:scrgbClr r="0" g="0" b="0"/>
          </a:lnRef>
          <a:fillRef idx="0">
            <a:scrgbClr r="0" g="0" b="0"/>
          </a:fillRef>
          <a:effectRef idx="0">
            <a:scrgbClr r="0" g="0" b="0"/>
          </a:effectRef>
          <a:fontRef idx="none"/>
        </p:style>
        <p:txBody>
          <a:bodyPr/>
          <a:lstStyle/>
          <a:p>
            <a:pPr>
              <a:lnSpc>
                <a:spcPts val="2700"/>
              </a:lnSpc>
            </a:pPr>
            <a:r>
              <a:rPr lang="zh-CN" altLang="en-US" sz="2400" dirty="0" smtClean="0">
                <a:solidFill>
                  <a:srgbClr val="FFFFFF"/>
                </a:solidFill>
              </a:rPr>
              <a:t>消息单发</a:t>
            </a:r>
            <a:r>
              <a:rPr lang="en-US" altLang="zh-CN" sz="2400" dirty="0" smtClean="0">
                <a:solidFill>
                  <a:srgbClr val="FFFFFF"/>
                </a:solidFill>
              </a:rPr>
              <a:t> (</a:t>
            </a:r>
            <a:r>
              <a:rPr lang="zh-CN" altLang="en-US" sz="2400" dirty="0" smtClean="0">
                <a:solidFill>
                  <a:srgbClr val="FFFFFF"/>
                </a:solidFill>
              </a:rPr>
              <a:t>客服单条发信</a:t>
            </a:r>
            <a:r>
              <a:rPr lang="en-US" altLang="zh-CN" sz="2400" dirty="0" smtClean="0">
                <a:solidFill>
                  <a:srgbClr val="FFFFFF"/>
                </a:solidFill>
              </a:rPr>
              <a:t>)</a:t>
            </a:r>
            <a:endParaRPr lang="zh-CN" altLang="en-US" sz="2400" dirty="0">
              <a:solidFill>
                <a:srgbClr val="FFFFFF"/>
              </a:solidFill>
            </a:endParaRPr>
          </a:p>
        </p:txBody>
      </p:sp>
      <p:sp>
        <p:nvSpPr>
          <p:cNvPr id="35" name="矩形 34"/>
          <p:cNvSpPr/>
          <p:nvPr/>
        </p:nvSpPr>
        <p:spPr>
          <a:xfrm>
            <a:off x="8939985" y="2243304"/>
            <a:ext cx="4063733" cy="506943"/>
          </a:xfrm>
          <a:prstGeom prst="rect">
            <a:avLst/>
          </a:prstGeom>
          <a:solidFill>
            <a:srgbClr val="008000"/>
          </a:solidFill>
          <a:ln w="12700" cap="flat">
            <a:noFill/>
            <a:miter lim="400000"/>
          </a:ln>
          <a:effectLst/>
          <a:sp3d/>
        </p:spPr>
        <p:style>
          <a:lnRef idx="0">
            <a:scrgbClr r="0" g="0" b="0"/>
          </a:lnRef>
          <a:fillRef idx="0">
            <a:scrgbClr r="0" g="0" b="0"/>
          </a:fillRef>
          <a:effectRef idx="0">
            <a:scrgbClr r="0" g="0" b="0"/>
          </a:effectRef>
          <a:fontRef idx="none"/>
        </p:style>
        <p:txBody>
          <a:bodyPr/>
          <a:lstStyle/>
          <a:p>
            <a:pPr>
              <a:lnSpc>
                <a:spcPts val="2700"/>
              </a:lnSpc>
            </a:pPr>
            <a:r>
              <a:rPr lang="zh-CN" altLang="en-US" sz="2400" dirty="0" smtClean="0">
                <a:solidFill>
                  <a:srgbClr val="FFFFFF"/>
                </a:solidFill>
              </a:rPr>
              <a:t>鹊桥</a:t>
            </a:r>
            <a:r>
              <a:rPr lang="en-US" altLang="zh-CN" sz="2400" dirty="0" smtClean="0">
                <a:solidFill>
                  <a:srgbClr val="FFFFFF"/>
                </a:solidFill>
              </a:rPr>
              <a:t> (</a:t>
            </a:r>
            <a:r>
              <a:rPr lang="zh-CN" altLang="en-US" sz="2400" dirty="0" smtClean="0">
                <a:solidFill>
                  <a:srgbClr val="FFFFFF"/>
                </a:solidFill>
              </a:rPr>
              <a:t>运营小二大批量群发</a:t>
            </a:r>
            <a:r>
              <a:rPr lang="en-US" altLang="zh-CN" sz="2400" dirty="0" smtClean="0">
                <a:solidFill>
                  <a:srgbClr val="FFFFFF"/>
                </a:solidFill>
              </a:rPr>
              <a:t>)</a:t>
            </a:r>
            <a:endParaRPr lang="zh-CN" altLang="en-US" sz="2400" dirty="0">
              <a:solidFill>
                <a:srgbClr val="FFFFFF"/>
              </a:solidFill>
            </a:endParaRPr>
          </a:p>
        </p:txBody>
      </p:sp>
      <p:sp>
        <p:nvSpPr>
          <p:cNvPr id="44" name="圆角矩形 43"/>
          <p:cNvSpPr/>
          <p:nvPr/>
        </p:nvSpPr>
        <p:spPr>
          <a:xfrm>
            <a:off x="4189908" y="10595518"/>
            <a:ext cx="1868297" cy="535831"/>
          </a:xfrm>
          <a:prstGeom prst="roundRect">
            <a:avLst/>
          </a:prstGeom>
          <a:solidFill>
            <a:schemeClr val="bg2">
              <a:lumMod val="25000"/>
              <a:alpha val="50000"/>
            </a:schemeClr>
          </a:solidFill>
          <a:ln w="12700" cap="flat">
            <a:noFill/>
            <a:miter lim="400000"/>
          </a:ln>
          <a:effectLst/>
          <a:sp3d/>
        </p:spPr>
        <p:style>
          <a:lnRef idx="0">
            <a:scrgbClr r="0" g="0" b="0"/>
          </a:lnRef>
          <a:fillRef idx="0">
            <a:scrgbClr r="0" g="0" b="0"/>
          </a:fillRef>
          <a:effectRef idx="0">
            <a:scrgbClr r="0" g="0" b="0"/>
          </a:effectRef>
          <a:fontRef idx="none"/>
        </p:style>
        <p:txBody>
          <a:bodyPr/>
          <a:lstStyle/>
          <a:p>
            <a:r>
              <a:rPr lang="zh-CN" altLang="en-US" sz="2400" b="1" dirty="0" smtClean="0">
                <a:solidFill>
                  <a:schemeClr val="bg1">
                    <a:lumMod val="85000"/>
                  </a:schemeClr>
                </a:solidFill>
              </a:rPr>
              <a:t>云邮箱</a:t>
            </a:r>
            <a:endParaRPr lang="zh-CN" altLang="en-US" sz="2400" b="1" dirty="0">
              <a:solidFill>
                <a:schemeClr val="bg1">
                  <a:lumMod val="85000"/>
                </a:schemeClr>
              </a:solidFill>
            </a:endParaRPr>
          </a:p>
        </p:txBody>
      </p:sp>
      <p:sp>
        <p:nvSpPr>
          <p:cNvPr id="46" name="圆角矩形 45"/>
          <p:cNvSpPr/>
          <p:nvPr/>
        </p:nvSpPr>
        <p:spPr>
          <a:xfrm>
            <a:off x="8556681" y="10595518"/>
            <a:ext cx="1868297" cy="535831"/>
          </a:xfrm>
          <a:prstGeom prst="roundRect">
            <a:avLst/>
          </a:prstGeom>
          <a:solidFill>
            <a:schemeClr val="bg2">
              <a:lumMod val="25000"/>
              <a:alpha val="50000"/>
            </a:schemeClr>
          </a:solidFill>
          <a:ln w="12700" cap="flat">
            <a:noFill/>
            <a:miter lim="400000"/>
          </a:ln>
          <a:effectLst/>
          <a:sp3d/>
        </p:spPr>
        <p:style>
          <a:lnRef idx="0">
            <a:scrgbClr r="0" g="0" b="0"/>
          </a:lnRef>
          <a:fillRef idx="0">
            <a:scrgbClr r="0" g="0" b="0"/>
          </a:fillRef>
          <a:effectRef idx="0">
            <a:scrgbClr r="0" g="0" b="0"/>
          </a:effectRef>
          <a:fontRef idx="none"/>
        </p:style>
        <p:txBody>
          <a:bodyPr/>
          <a:lstStyle/>
          <a:p>
            <a:r>
              <a:rPr lang="en-US" altLang="zh-CN" sz="2400" b="1" dirty="0" smtClean="0">
                <a:solidFill>
                  <a:schemeClr val="bg1">
                    <a:lumMod val="85000"/>
                  </a:schemeClr>
                </a:solidFill>
              </a:rPr>
              <a:t>APP</a:t>
            </a:r>
            <a:endParaRPr lang="zh-CN" altLang="en-US" sz="2400" b="1" dirty="0">
              <a:solidFill>
                <a:schemeClr val="bg1">
                  <a:lumMod val="85000"/>
                </a:schemeClr>
              </a:solidFill>
            </a:endParaRPr>
          </a:p>
        </p:txBody>
      </p:sp>
      <p:sp>
        <p:nvSpPr>
          <p:cNvPr id="47" name="圆角矩形 46"/>
          <p:cNvSpPr/>
          <p:nvPr/>
        </p:nvSpPr>
        <p:spPr>
          <a:xfrm>
            <a:off x="10739253" y="10595518"/>
            <a:ext cx="1868297" cy="535831"/>
          </a:xfrm>
          <a:prstGeom prst="roundRect">
            <a:avLst/>
          </a:prstGeom>
          <a:solidFill>
            <a:schemeClr val="bg2">
              <a:lumMod val="25000"/>
              <a:alpha val="50000"/>
            </a:schemeClr>
          </a:solidFill>
          <a:ln w="12700" cap="flat">
            <a:noFill/>
            <a:miter lim="400000"/>
          </a:ln>
          <a:effectLst/>
          <a:sp3d/>
        </p:spPr>
        <p:style>
          <a:lnRef idx="0">
            <a:scrgbClr r="0" g="0" b="0"/>
          </a:lnRef>
          <a:fillRef idx="0">
            <a:scrgbClr r="0" g="0" b="0"/>
          </a:fillRef>
          <a:effectRef idx="0">
            <a:scrgbClr r="0" g="0" b="0"/>
          </a:effectRef>
          <a:fontRef idx="none"/>
        </p:style>
        <p:txBody>
          <a:bodyPr/>
          <a:lstStyle/>
          <a:p>
            <a:r>
              <a:rPr lang="en-US" altLang="zh-CN" sz="2400" b="1" dirty="0" err="1" smtClean="0">
                <a:solidFill>
                  <a:schemeClr val="bg1">
                    <a:lumMod val="85000"/>
                  </a:schemeClr>
                </a:solidFill>
              </a:rPr>
              <a:t>nocenter</a:t>
            </a:r>
            <a:endParaRPr lang="zh-CN" altLang="en-US" sz="2400" b="1" dirty="0">
              <a:solidFill>
                <a:schemeClr val="bg1">
                  <a:lumMod val="85000"/>
                </a:schemeClr>
              </a:solidFill>
            </a:endParaRPr>
          </a:p>
        </p:txBody>
      </p:sp>
      <p:sp>
        <p:nvSpPr>
          <p:cNvPr id="48" name="圆角矩形 47"/>
          <p:cNvSpPr/>
          <p:nvPr/>
        </p:nvSpPr>
        <p:spPr>
          <a:xfrm>
            <a:off x="13200621" y="10570607"/>
            <a:ext cx="1868297" cy="535831"/>
          </a:xfrm>
          <a:prstGeom prst="roundRect">
            <a:avLst/>
          </a:prstGeom>
          <a:solidFill>
            <a:schemeClr val="bg2">
              <a:lumMod val="25000"/>
              <a:alpha val="50000"/>
            </a:schemeClr>
          </a:solidFill>
          <a:ln w="12700" cap="flat">
            <a:noFill/>
            <a:miter lim="400000"/>
          </a:ln>
          <a:effectLst/>
          <a:sp3d/>
        </p:spPr>
        <p:style>
          <a:lnRef idx="0">
            <a:scrgbClr r="0" g="0" b="0"/>
          </a:lnRef>
          <a:fillRef idx="0">
            <a:scrgbClr r="0" g="0" b="0"/>
          </a:fillRef>
          <a:effectRef idx="0">
            <a:scrgbClr r="0" g="0" b="0"/>
          </a:effectRef>
          <a:fontRef idx="none"/>
        </p:style>
        <p:txBody>
          <a:bodyPr/>
          <a:lstStyle/>
          <a:p>
            <a:r>
              <a:rPr lang="zh-CN" altLang="en-US" sz="2400" b="1" dirty="0" smtClean="0">
                <a:solidFill>
                  <a:schemeClr val="bg1">
                    <a:lumMod val="85000"/>
                  </a:schemeClr>
                </a:solidFill>
              </a:rPr>
              <a:t>一点通</a:t>
            </a:r>
            <a:endParaRPr lang="zh-CN" altLang="en-US" sz="2400" b="1" dirty="0">
              <a:solidFill>
                <a:schemeClr val="bg1">
                  <a:lumMod val="85000"/>
                </a:schemeClr>
              </a:solidFill>
            </a:endParaRPr>
          </a:p>
        </p:txBody>
      </p:sp>
      <p:sp>
        <p:nvSpPr>
          <p:cNvPr id="49" name="圆角矩形 48"/>
          <p:cNvSpPr/>
          <p:nvPr/>
        </p:nvSpPr>
        <p:spPr>
          <a:xfrm>
            <a:off x="15420331" y="10570607"/>
            <a:ext cx="1868297" cy="535831"/>
          </a:xfrm>
          <a:prstGeom prst="roundRect">
            <a:avLst/>
          </a:prstGeom>
          <a:solidFill>
            <a:schemeClr val="bg2">
              <a:lumMod val="25000"/>
              <a:alpha val="50000"/>
            </a:schemeClr>
          </a:solidFill>
          <a:ln w="12700" cap="flat">
            <a:noFill/>
            <a:miter lim="400000"/>
          </a:ln>
          <a:effectLst/>
          <a:sp3d/>
        </p:spPr>
        <p:style>
          <a:lnRef idx="0">
            <a:scrgbClr r="0" g="0" b="0"/>
          </a:lnRef>
          <a:fillRef idx="0">
            <a:scrgbClr r="0" g="0" b="0"/>
          </a:fillRef>
          <a:effectRef idx="0">
            <a:scrgbClr r="0" g="0" b="0"/>
          </a:effectRef>
          <a:fontRef idx="none"/>
        </p:style>
        <p:txBody>
          <a:bodyPr/>
          <a:lstStyle/>
          <a:p>
            <a:r>
              <a:rPr lang="zh-CN" altLang="en-US" sz="2400" b="1" dirty="0" smtClean="0">
                <a:solidFill>
                  <a:schemeClr val="bg1">
                    <a:lumMod val="85000"/>
                  </a:schemeClr>
                </a:solidFill>
              </a:rPr>
              <a:t>千牛</a:t>
            </a:r>
            <a:endParaRPr lang="zh-CN" altLang="en-US" sz="2400" b="1" dirty="0">
              <a:solidFill>
                <a:schemeClr val="bg1">
                  <a:lumMod val="85000"/>
                </a:schemeClr>
              </a:solidFill>
            </a:endParaRPr>
          </a:p>
        </p:txBody>
      </p:sp>
      <p:sp>
        <p:nvSpPr>
          <p:cNvPr id="50" name="圆角矩形 49"/>
          <p:cNvSpPr/>
          <p:nvPr/>
        </p:nvSpPr>
        <p:spPr>
          <a:xfrm>
            <a:off x="17567394" y="10570607"/>
            <a:ext cx="1868297" cy="535831"/>
          </a:xfrm>
          <a:prstGeom prst="roundRect">
            <a:avLst/>
          </a:prstGeom>
          <a:solidFill>
            <a:schemeClr val="bg2">
              <a:lumMod val="25000"/>
              <a:alpha val="50000"/>
            </a:schemeClr>
          </a:solidFill>
          <a:ln w="12700" cap="flat">
            <a:noFill/>
            <a:miter lim="400000"/>
          </a:ln>
          <a:effectLst/>
          <a:sp3d/>
        </p:spPr>
        <p:style>
          <a:lnRef idx="0">
            <a:scrgbClr r="0" g="0" b="0"/>
          </a:lnRef>
          <a:fillRef idx="0">
            <a:scrgbClr r="0" g="0" b="0"/>
          </a:fillRef>
          <a:effectRef idx="0">
            <a:scrgbClr r="0" g="0" b="0"/>
          </a:effectRef>
          <a:fontRef idx="none"/>
        </p:style>
        <p:txBody>
          <a:bodyPr/>
          <a:lstStyle/>
          <a:p>
            <a:r>
              <a:rPr lang="zh-CN" altLang="en-US" sz="2400" b="1" dirty="0" smtClean="0">
                <a:solidFill>
                  <a:schemeClr val="bg1">
                    <a:lumMod val="85000"/>
                  </a:schemeClr>
                </a:solidFill>
              </a:rPr>
              <a:t>虚商</a:t>
            </a:r>
            <a:r>
              <a:rPr lang="en-US" altLang="zh-CN" sz="2400" b="1" dirty="0" smtClean="0">
                <a:solidFill>
                  <a:schemeClr val="bg1">
                    <a:lumMod val="85000"/>
                  </a:schemeClr>
                </a:solidFill>
              </a:rPr>
              <a:t>MNS</a:t>
            </a:r>
            <a:endParaRPr lang="zh-CN" altLang="en-US" sz="2400" b="1" dirty="0">
              <a:solidFill>
                <a:schemeClr val="bg1">
                  <a:lumMod val="85000"/>
                </a:schemeClr>
              </a:solidFill>
            </a:endParaRPr>
          </a:p>
        </p:txBody>
      </p:sp>
      <p:sp>
        <p:nvSpPr>
          <p:cNvPr id="51" name="圆角矩形 50"/>
          <p:cNvSpPr/>
          <p:nvPr/>
        </p:nvSpPr>
        <p:spPr>
          <a:xfrm>
            <a:off x="19749966" y="10570607"/>
            <a:ext cx="1868297" cy="535831"/>
          </a:xfrm>
          <a:prstGeom prst="roundRect">
            <a:avLst/>
          </a:prstGeom>
          <a:solidFill>
            <a:schemeClr val="bg2">
              <a:lumMod val="25000"/>
              <a:alpha val="50000"/>
            </a:schemeClr>
          </a:solidFill>
          <a:ln w="12700" cap="flat">
            <a:noFill/>
            <a:miter lim="400000"/>
          </a:ln>
          <a:effectLst/>
          <a:sp3d/>
        </p:spPr>
        <p:style>
          <a:lnRef idx="0">
            <a:scrgbClr r="0" g="0" b="0"/>
          </a:lnRef>
          <a:fillRef idx="0">
            <a:scrgbClr r="0" g="0" b="0"/>
          </a:fillRef>
          <a:effectRef idx="0">
            <a:scrgbClr r="0" g="0" b="0"/>
          </a:effectRef>
          <a:fontRef idx="none"/>
        </p:style>
        <p:txBody>
          <a:bodyPr/>
          <a:lstStyle/>
          <a:p>
            <a:r>
              <a:rPr lang="zh-CN" altLang="en-US" sz="2400" b="1" dirty="0" smtClean="0">
                <a:solidFill>
                  <a:schemeClr val="bg1">
                    <a:lumMod val="85000"/>
                  </a:schemeClr>
                </a:solidFill>
              </a:rPr>
              <a:t>旺旺</a:t>
            </a:r>
            <a:endParaRPr lang="zh-CN" altLang="en-US" sz="2400" b="1" dirty="0">
              <a:solidFill>
                <a:schemeClr val="bg1">
                  <a:lumMod val="85000"/>
                </a:schemeClr>
              </a:solidFill>
            </a:endParaRPr>
          </a:p>
        </p:txBody>
      </p:sp>
      <p:graphicFrame>
        <p:nvGraphicFramePr>
          <p:cNvPr id="52" name="表格 51"/>
          <p:cNvGraphicFramePr>
            <a:graphicFrameLocks noGrp="1"/>
          </p:cNvGraphicFramePr>
          <p:nvPr>
            <p:extLst>
              <p:ext uri="{D42A27DB-BD31-4B8C-83A1-F6EECF244321}">
                <p14:modId xmlns:p14="http://schemas.microsoft.com/office/powerpoint/2010/main" val="1148707255"/>
              </p:ext>
            </p:extLst>
          </p:nvPr>
        </p:nvGraphicFramePr>
        <p:xfrm>
          <a:off x="2108949" y="11689034"/>
          <a:ext cx="21281829" cy="1408872"/>
        </p:xfrm>
        <a:graphic>
          <a:graphicData uri="http://schemas.openxmlformats.org/drawingml/2006/table">
            <a:tbl>
              <a:tblPr firstRow="1" bandRow="1">
                <a:tableStyleId>{5940675A-B579-460E-94D1-54222C63F5DA}</a:tableStyleId>
              </a:tblPr>
              <a:tblGrid>
                <a:gridCol w="7093943"/>
                <a:gridCol w="7093943"/>
                <a:gridCol w="7093943"/>
              </a:tblGrid>
              <a:tr h="613695">
                <a:tc>
                  <a:txBody>
                    <a:bodyPr/>
                    <a:lstStyle/>
                    <a:p>
                      <a:r>
                        <a:rPr lang="zh-CN" altLang="en-US" sz="2000" dirty="0" smtClean="0"/>
                        <a:t>中国站</a:t>
                      </a:r>
                      <a:endParaRPr lang="zh-CN" altLang="en-US" sz="2000" dirty="0"/>
                    </a:p>
                  </a:txBody>
                  <a:tcPr>
                    <a:lnL w="3175" cap="flat" cmpd="sng" algn="ctr">
                      <a:solidFill>
                        <a:scrgbClr r="0" g="0" b="0"/>
                      </a:solidFill>
                      <a:prstDash val="sysDot"/>
                      <a:round/>
                      <a:headEnd type="none" w="med" len="med"/>
                      <a:tailEnd type="none" w="med" len="med"/>
                    </a:lnL>
                    <a:lnR w="3175" cap="flat" cmpd="sng" algn="ctr">
                      <a:solidFill>
                        <a:scrgbClr r="0" g="0" b="0"/>
                      </a:solidFill>
                      <a:prstDash val="sysDot"/>
                      <a:round/>
                      <a:headEnd type="none" w="med" len="med"/>
                      <a:tailEnd type="none" w="med" len="med"/>
                    </a:lnR>
                    <a:lnT w="3175" cap="flat" cmpd="sng" algn="ctr">
                      <a:solidFill>
                        <a:scrgbClr r="0" g="0" b="0"/>
                      </a:solidFill>
                      <a:prstDash val="sysDot"/>
                      <a:round/>
                      <a:headEnd type="none" w="med" len="med"/>
                      <a:tailEnd type="none" w="med" len="med"/>
                    </a:lnT>
                    <a:lnB w="3175" cap="flat" cmpd="sng" algn="ctr">
                      <a:solidFill>
                        <a:scrgbClr r="0" g="0" b="0"/>
                      </a:solidFill>
                      <a:prstDash val="sysDot"/>
                      <a:round/>
                      <a:headEnd type="none" w="med" len="med"/>
                      <a:tailEnd type="none" w="med" len="med"/>
                    </a:lnB>
                    <a:solidFill>
                      <a:schemeClr val="tx1">
                        <a:lumMod val="65000"/>
                        <a:lumOff val="35000"/>
                        <a:alpha val="50000"/>
                      </a:schemeClr>
                    </a:solidFill>
                  </a:tcPr>
                </a:tc>
                <a:tc>
                  <a:txBody>
                    <a:bodyPr/>
                    <a:lstStyle/>
                    <a:p>
                      <a:r>
                        <a:rPr lang="zh-CN" altLang="en-US" sz="2000" dirty="0" smtClean="0"/>
                        <a:t>国际站</a:t>
                      </a:r>
                      <a:endParaRPr lang="zh-CN" altLang="en-US" sz="2000" dirty="0"/>
                    </a:p>
                  </a:txBody>
                  <a:tcPr>
                    <a:lnL w="3175" cap="flat" cmpd="sng" algn="ctr">
                      <a:solidFill>
                        <a:scrgbClr r="0" g="0" b="0"/>
                      </a:solidFill>
                      <a:prstDash val="sysDot"/>
                      <a:round/>
                      <a:headEnd type="none" w="med" len="med"/>
                      <a:tailEnd type="none" w="med" len="med"/>
                    </a:lnL>
                    <a:lnR w="3175" cap="flat" cmpd="sng" algn="ctr">
                      <a:solidFill>
                        <a:scrgbClr r="0" g="0" b="0"/>
                      </a:solidFill>
                      <a:prstDash val="sysDot"/>
                      <a:round/>
                      <a:headEnd type="none" w="med" len="med"/>
                      <a:tailEnd type="none" w="med" len="med"/>
                    </a:lnR>
                    <a:lnT w="3175" cap="flat" cmpd="sng" algn="ctr">
                      <a:solidFill>
                        <a:scrgbClr r="0" g="0" b="0"/>
                      </a:solidFill>
                      <a:prstDash val="sysDot"/>
                      <a:round/>
                      <a:headEnd type="none" w="med" len="med"/>
                      <a:tailEnd type="none" w="med" len="med"/>
                    </a:lnT>
                    <a:lnB w="3175" cap="flat" cmpd="sng" algn="ctr">
                      <a:solidFill>
                        <a:scrgbClr r="0" g="0" b="0"/>
                      </a:solidFill>
                      <a:prstDash val="sysDot"/>
                      <a:round/>
                      <a:headEnd type="none" w="med" len="med"/>
                      <a:tailEnd type="none" w="med" len="med"/>
                    </a:lnB>
                    <a:solidFill>
                      <a:schemeClr val="tx1">
                        <a:lumMod val="65000"/>
                        <a:lumOff val="35000"/>
                        <a:alpha val="50000"/>
                      </a:schemeClr>
                    </a:solidFill>
                  </a:tcPr>
                </a:tc>
                <a:tc>
                  <a:txBody>
                    <a:bodyPr/>
                    <a:lstStyle/>
                    <a:p>
                      <a:r>
                        <a:rPr lang="zh-CN" altLang="en-US" sz="2000" dirty="0" smtClean="0"/>
                        <a:t>日本站</a:t>
                      </a:r>
                      <a:endParaRPr lang="zh-CN" altLang="en-US" sz="2000" dirty="0"/>
                    </a:p>
                  </a:txBody>
                  <a:tcPr>
                    <a:lnL w="3175" cap="flat" cmpd="sng" algn="ctr">
                      <a:solidFill>
                        <a:scrgbClr r="0" g="0" b="0"/>
                      </a:solidFill>
                      <a:prstDash val="sysDot"/>
                      <a:round/>
                      <a:headEnd type="none" w="med" len="med"/>
                      <a:tailEnd type="none" w="med" len="med"/>
                    </a:lnL>
                    <a:lnR w="3175" cap="flat" cmpd="sng" algn="ctr">
                      <a:solidFill>
                        <a:scrgbClr r="0" g="0" b="0"/>
                      </a:solidFill>
                      <a:prstDash val="sysDot"/>
                      <a:round/>
                      <a:headEnd type="none" w="med" len="med"/>
                      <a:tailEnd type="none" w="med" len="med"/>
                    </a:lnR>
                    <a:lnT w="3175" cap="flat" cmpd="sng" algn="ctr">
                      <a:solidFill>
                        <a:scrgbClr r="0" g="0" b="0"/>
                      </a:solidFill>
                      <a:prstDash val="sysDot"/>
                      <a:round/>
                      <a:headEnd type="none" w="med" len="med"/>
                      <a:tailEnd type="none" w="med" len="med"/>
                    </a:lnT>
                    <a:lnB w="3175" cap="flat" cmpd="sng" algn="ctr">
                      <a:solidFill>
                        <a:scrgbClr r="0" g="0" b="0"/>
                      </a:solidFill>
                      <a:prstDash val="sysDot"/>
                      <a:round/>
                      <a:headEnd type="none" w="med" len="med"/>
                      <a:tailEnd type="none" w="med" len="med"/>
                    </a:lnB>
                    <a:solidFill>
                      <a:schemeClr val="tx1">
                        <a:lumMod val="65000"/>
                        <a:lumOff val="35000"/>
                        <a:alpha val="50000"/>
                      </a:schemeClr>
                    </a:solidFill>
                  </a:tcPr>
                </a:tc>
              </a:tr>
              <a:tr h="795177">
                <a:tc>
                  <a:txBody>
                    <a:bodyPr/>
                    <a:lstStyle/>
                    <a:p>
                      <a:endParaRPr lang="zh-CN" altLang="en-US" dirty="0"/>
                    </a:p>
                  </a:txBody>
                  <a:tcPr>
                    <a:lnL w="3175" cap="flat" cmpd="sng" algn="ctr">
                      <a:solidFill>
                        <a:scrgbClr r="0" g="0" b="0"/>
                      </a:solidFill>
                      <a:prstDash val="sysDot"/>
                      <a:round/>
                      <a:headEnd type="none" w="med" len="med"/>
                      <a:tailEnd type="none" w="med" len="med"/>
                    </a:lnL>
                    <a:lnR w="3175" cap="flat" cmpd="sng" algn="ctr">
                      <a:solidFill>
                        <a:scrgbClr r="0" g="0" b="0"/>
                      </a:solidFill>
                      <a:prstDash val="sysDot"/>
                      <a:round/>
                      <a:headEnd type="none" w="med" len="med"/>
                      <a:tailEnd type="none" w="med" len="med"/>
                    </a:lnR>
                    <a:lnT w="3175" cap="flat" cmpd="sng" algn="ctr">
                      <a:solidFill>
                        <a:scrgbClr r="0" g="0" b="0"/>
                      </a:solidFill>
                      <a:prstDash val="sysDot"/>
                      <a:round/>
                      <a:headEnd type="none" w="med" len="med"/>
                      <a:tailEnd type="none" w="med" len="med"/>
                    </a:lnT>
                    <a:lnB w="3175" cap="flat" cmpd="sng" algn="ctr">
                      <a:solidFill>
                        <a:scrgbClr r="0" g="0" b="0"/>
                      </a:solidFill>
                      <a:prstDash val="sysDot"/>
                      <a:round/>
                      <a:headEnd type="none" w="med" len="med"/>
                      <a:tailEnd type="none" w="med" len="med"/>
                    </a:lnB>
                    <a:solidFill>
                      <a:schemeClr val="tx1">
                        <a:lumMod val="65000"/>
                        <a:lumOff val="35000"/>
                        <a:alpha val="50000"/>
                      </a:schemeClr>
                    </a:solidFill>
                  </a:tcPr>
                </a:tc>
                <a:tc>
                  <a:txBody>
                    <a:bodyPr/>
                    <a:lstStyle/>
                    <a:p>
                      <a:endParaRPr lang="zh-CN" altLang="en-US" dirty="0"/>
                    </a:p>
                  </a:txBody>
                  <a:tcPr>
                    <a:lnL w="3175" cap="flat" cmpd="sng" algn="ctr">
                      <a:solidFill>
                        <a:scrgbClr r="0" g="0" b="0"/>
                      </a:solidFill>
                      <a:prstDash val="sysDot"/>
                      <a:round/>
                      <a:headEnd type="none" w="med" len="med"/>
                      <a:tailEnd type="none" w="med" len="med"/>
                    </a:lnL>
                    <a:lnR w="3175" cap="flat" cmpd="sng" algn="ctr">
                      <a:solidFill>
                        <a:scrgbClr r="0" g="0" b="0"/>
                      </a:solidFill>
                      <a:prstDash val="sysDot"/>
                      <a:round/>
                      <a:headEnd type="none" w="med" len="med"/>
                      <a:tailEnd type="none" w="med" len="med"/>
                    </a:lnR>
                    <a:lnT w="3175" cap="flat" cmpd="sng" algn="ctr">
                      <a:solidFill>
                        <a:scrgbClr r="0" g="0" b="0"/>
                      </a:solidFill>
                      <a:prstDash val="sysDot"/>
                      <a:round/>
                      <a:headEnd type="none" w="med" len="med"/>
                      <a:tailEnd type="none" w="med" len="med"/>
                    </a:lnT>
                    <a:lnB w="3175" cap="flat" cmpd="sng" algn="ctr">
                      <a:solidFill>
                        <a:scrgbClr r="0" g="0" b="0"/>
                      </a:solidFill>
                      <a:prstDash val="sysDot"/>
                      <a:round/>
                      <a:headEnd type="none" w="med" len="med"/>
                      <a:tailEnd type="none" w="med" len="med"/>
                    </a:lnB>
                    <a:solidFill>
                      <a:schemeClr val="tx1">
                        <a:lumMod val="65000"/>
                        <a:lumOff val="35000"/>
                        <a:alpha val="50000"/>
                      </a:schemeClr>
                    </a:solidFill>
                  </a:tcPr>
                </a:tc>
                <a:tc>
                  <a:txBody>
                    <a:bodyPr/>
                    <a:lstStyle/>
                    <a:p>
                      <a:endParaRPr lang="zh-CN" altLang="en-US" dirty="0"/>
                    </a:p>
                  </a:txBody>
                  <a:tcPr>
                    <a:lnL w="3175" cap="flat" cmpd="sng" algn="ctr">
                      <a:solidFill>
                        <a:scrgbClr r="0" g="0" b="0"/>
                      </a:solidFill>
                      <a:prstDash val="sysDot"/>
                      <a:round/>
                      <a:headEnd type="none" w="med" len="med"/>
                      <a:tailEnd type="none" w="med" len="med"/>
                    </a:lnL>
                    <a:lnR w="3175" cap="flat" cmpd="sng" algn="ctr">
                      <a:solidFill>
                        <a:scrgbClr r="0" g="0" b="0"/>
                      </a:solidFill>
                      <a:prstDash val="sysDot"/>
                      <a:round/>
                      <a:headEnd type="none" w="med" len="med"/>
                      <a:tailEnd type="none" w="med" len="med"/>
                    </a:lnR>
                    <a:lnT w="3175" cap="flat" cmpd="sng" algn="ctr">
                      <a:solidFill>
                        <a:scrgbClr r="0" g="0" b="0"/>
                      </a:solidFill>
                      <a:prstDash val="sysDot"/>
                      <a:round/>
                      <a:headEnd type="none" w="med" len="med"/>
                      <a:tailEnd type="none" w="med" len="med"/>
                    </a:lnT>
                    <a:lnB w="3175" cap="flat" cmpd="sng" algn="ctr">
                      <a:solidFill>
                        <a:scrgbClr r="0" g="0" b="0"/>
                      </a:solidFill>
                      <a:prstDash val="sysDot"/>
                      <a:round/>
                      <a:headEnd type="none" w="med" len="med"/>
                      <a:tailEnd type="none" w="med" len="med"/>
                    </a:lnB>
                    <a:solidFill>
                      <a:schemeClr val="tx1">
                        <a:lumMod val="65000"/>
                        <a:lumOff val="35000"/>
                        <a:alpha val="50000"/>
                      </a:schemeClr>
                    </a:solidFill>
                  </a:tcPr>
                </a:tc>
              </a:tr>
            </a:tbl>
          </a:graphicData>
        </a:graphic>
      </p:graphicFrame>
      <p:sp>
        <p:nvSpPr>
          <p:cNvPr id="53" name="矩形 52"/>
          <p:cNvSpPr/>
          <p:nvPr/>
        </p:nvSpPr>
        <p:spPr>
          <a:xfrm>
            <a:off x="2988625" y="12293554"/>
            <a:ext cx="1652319" cy="457162"/>
          </a:xfrm>
          <a:prstGeom prst="rect">
            <a:avLst/>
          </a:prstGeom>
          <a:solidFill>
            <a:srgbClr val="008000"/>
          </a:solidFill>
          <a:ln w="12700" cap="flat">
            <a:noFill/>
            <a:miter lim="400000"/>
          </a:ln>
          <a:effectLst/>
          <a:sp3d/>
        </p:spPr>
        <p:style>
          <a:lnRef idx="0">
            <a:scrgbClr r="0" g="0" b="0"/>
          </a:lnRef>
          <a:fillRef idx="0">
            <a:scrgbClr r="0" g="0" b="0"/>
          </a:fillRef>
          <a:effectRef idx="0">
            <a:scrgbClr r="0" g="0" b="0"/>
          </a:effectRef>
          <a:fontRef idx="none"/>
        </p:style>
        <p:txBody>
          <a:bodyPr/>
          <a:lstStyle/>
          <a:p>
            <a:r>
              <a:rPr lang="zh-CN" altLang="en-US" sz="2400" dirty="0" smtClean="0">
                <a:solidFill>
                  <a:srgbClr val="FFFFFF"/>
                </a:solidFill>
              </a:rPr>
              <a:t>消息中心</a:t>
            </a:r>
            <a:endParaRPr lang="zh-CN" altLang="en-US" sz="2400" dirty="0">
              <a:solidFill>
                <a:srgbClr val="FFFFFF"/>
              </a:solidFill>
            </a:endParaRPr>
          </a:p>
        </p:txBody>
      </p:sp>
      <p:sp>
        <p:nvSpPr>
          <p:cNvPr id="54" name="矩形 53"/>
          <p:cNvSpPr/>
          <p:nvPr/>
        </p:nvSpPr>
        <p:spPr>
          <a:xfrm>
            <a:off x="4806122" y="12293554"/>
            <a:ext cx="1652319" cy="457162"/>
          </a:xfrm>
          <a:prstGeom prst="rect">
            <a:avLst/>
          </a:prstGeom>
          <a:solidFill>
            <a:srgbClr val="008000"/>
          </a:solidFill>
          <a:ln w="12700" cap="flat">
            <a:noFill/>
            <a:miter lim="400000"/>
          </a:ln>
          <a:effectLst/>
          <a:sp3d/>
        </p:spPr>
        <p:style>
          <a:lnRef idx="0">
            <a:scrgbClr r="0" g="0" b="0"/>
          </a:lnRef>
          <a:fillRef idx="0">
            <a:scrgbClr r="0" g="0" b="0"/>
          </a:fillRef>
          <a:effectRef idx="0">
            <a:scrgbClr r="0" g="0" b="0"/>
          </a:effectRef>
          <a:fontRef idx="none"/>
        </p:style>
        <p:txBody>
          <a:bodyPr/>
          <a:lstStyle/>
          <a:p>
            <a:r>
              <a:rPr lang="zh-CN" altLang="en-US" sz="2400" dirty="0" smtClean="0">
                <a:solidFill>
                  <a:srgbClr val="FFFFFF"/>
                </a:solidFill>
              </a:rPr>
              <a:t>消息数据</a:t>
            </a:r>
            <a:endParaRPr lang="zh-CN" altLang="en-US" sz="2400" dirty="0">
              <a:solidFill>
                <a:srgbClr val="FFFFFF"/>
              </a:solidFill>
            </a:endParaRPr>
          </a:p>
        </p:txBody>
      </p:sp>
      <p:sp>
        <p:nvSpPr>
          <p:cNvPr id="55" name="矩形 54"/>
          <p:cNvSpPr/>
          <p:nvPr/>
        </p:nvSpPr>
        <p:spPr>
          <a:xfrm>
            <a:off x="6673682" y="12293554"/>
            <a:ext cx="1652319" cy="457162"/>
          </a:xfrm>
          <a:prstGeom prst="rect">
            <a:avLst/>
          </a:prstGeom>
          <a:solidFill>
            <a:srgbClr val="008000"/>
          </a:solidFill>
          <a:ln w="12700" cap="flat">
            <a:noFill/>
            <a:miter lim="400000"/>
          </a:ln>
          <a:effectLst/>
          <a:sp3d/>
        </p:spPr>
        <p:style>
          <a:lnRef idx="0">
            <a:scrgbClr r="0" g="0" b="0"/>
          </a:lnRef>
          <a:fillRef idx="0">
            <a:scrgbClr r="0" g="0" b="0"/>
          </a:fillRef>
          <a:effectRef idx="0">
            <a:scrgbClr r="0" g="0" b="0"/>
          </a:effectRef>
          <a:fontRef idx="none"/>
        </p:style>
        <p:txBody>
          <a:bodyPr/>
          <a:lstStyle/>
          <a:p>
            <a:r>
              <a:rPr lang="zh-CN" altLang="en-US" sz="2400" dirty="0" smtClean="0">
                <a:solidFill>
                  <a:srgbClr val="FFFFFF"/>
                </a:solidFill>
              </a:rPr>
              <a:t>鹊桥</a:t>
            </a:r>
            <a:endParaRPr lang="zh-CN" altLang="en-US" sz="2400" dirty="0">
              <a:solidFill>
                <a:srgbClr val="FFFFFF"/>
              </a:solidFill>
            </a:endParaRPr>
          </a:p>
        </p:txBody>
      </p:sp>
      <p:sp>
        <p:nvSpPr>
          <p:cNvPr id="56" name="矩形 55"/>
          <p:cNvSpPr/>
          <p:nvPr/>
        </p:nvSpPr>
        <p:spPr>
          <a:xfrm>
            <a:off x="9935085" y="12293554"/>
            <a:ext cx="1652319" cy="516928"/>
          </a:xfrm>
          <a:prstGeom prst="rect">
            <a:avLst/>
          </a:prstGeom>
          <a:solidFill>
            <a:srgbClr val="008000"/>
          </a:solidFill>
          <a:ln w="12700" cap="flat">
            <a:noFill/>
            <a:miter lim="400000"/>
          </a:ln>
          <a:effectLst/>
          <a:sp3d/>
        </p:spPr>
        <p:style>
          <a:lnRef idx="0">
            <a:scrgbClr r="0" g="0" b="0"/>
          </a:lnRef>
          <a:fillRef idx="0">
            <a:scrgbClr r="0" g="0" b="0"/>
          </a:fillRef>
          <a:effectRef idx="0">
            <a:scrgbClr r="0" g="0" b="0"/>
          </a:effectRef>
          <a:fontRef idx="none"/>
        </p:style>
        <p:txBody>
          <a:bodyPr/>
          <a:lstStyle/>
          <a:p>
            <a:r>
              <a:rPr lang="zh-CN" altLang="en-US" sz="2400" dirty="0" smtClean="0">
                <a:solidFill>
                  <a:srgbClr val="FFFFFF"/>
                </a:solidFill>
              </a:rPr>
              <a:t>消息中心</a:t>
            </a:r>
            <a:endParaRPr lang="zh-CN" altLang="en-US" sz="2400" dirty="0">
              <a:solidFill>
                <a:srgbClr val="FFFFFF"/>
              </a:solidFill>
            </a:endParaRPr>
          </a:p>
        </p:txBody>
      </p:sp>
      <p:sp>
        <p:nvSpPr>
          <p:cNvPr id="57" name="矩形 56"/>
          <p:cNvSpPr/>
          <p:nvPr/>
        </p:nvSpPr>
        <p:spPr>
          <a:xfrm>
            <a:off x="11752582" y="12293554"/>
            <a:ext cx="1652319" cy="457162"/>
          </a:xfrm>
          <a:prstGeom prst="rect">
            <a:avLst/>
          </a:prstGeom>
          <a:solidFill>
            <a:schemeClr val="accent5"/>
          </a:solidFill>
          <a:ln w="12700" cap="flat">
            <a:noFill/>
            <a:miter lim="400000"/>
          </a:ln>
          <a:effectLst/>
          <a:sp3d/>
        </p:spPr>
        <p:style>
          <a:lnRef idx="0">
            <a:scrgbClr r="0" g="0" b="0"/>
          </a:lnRef>
          <a:fillRef idx="0">
            <a:scrgbClr r="0" g="0" b="0"/>
          </a:fillRef>
          <a:effectRef idx="0">
            <a:scrgbClr r="0" g="0" b="0"/>
          </a:effectRef>
          <a:fontRef idx="none"/>
        </p:style>
        <p:txBody>
          <a:bodyPr/>
          <a:lstStyle/>
          <a:p>
            <a:r>
              <a:rPr lang="zh-CN" altLang="en-US" sz="2400" dirty="0" smtClean="0">
                <a:solidFill>
                  <a:srgbClr val="FFFFFF"/>
                </a:solidFill>
              </a:rPr>
              <a:t>消息数据</a:t>
            </a:r>
            <a:endParaRPr lang="zh-CN" altLang="en-US" sz="2400" dirty="0">
              <a:solidFill>
                <a:srgbClr val="FFFFFF"/>
              </a:solidFill>
            </a:endParaRPr>
          </a:p>
        </p:txBody>
      </p:sp>
      <p:sp>
        <p:nvSpPr>
          <p:cNvPr id="58" name="矩形 57"/>
          <p:cNvSpPr/>
          <p:nvPr/>
        </p:nvSpPr>
        <p:spPr>
          <a:xfrm>
            <a:off x="13620142" y="12293554"/>
            <a:ext cx="1652319" cy="457162"/>
          </a:xfrm>
          <a:prstGeom prst="rect">
            <a:avLst/>
          </a:prstGeom>
          <a:solidFill>
            <a:schemeClr val="accent5"/>
          </a:solidFill>
          <a:ln w="12700" cap="flat">
            <a:noFill/>
            <a:miter lim="400000"/>
          </a:ln>
          <a:effectLst/>
          <a:sp3d/>
        </p:spPr>
        <p:style>
          <a:lnRef idx="0">
            <a:scrgbClr r="0" g="0" b="0"/>
          </a:lnRef>
          <a:fillRef idx="0">
            <a:scrgbClr r="0" g="0" b="0"/>
          </a:fillRef>
          <a:effectRef idx="0">
            <a:scrgbClr r="0" g="0" b="0"/>
          </a:effectRef>
          <a:fontRef idx="none"/>
        </p:style>
        <p:txBody>
          <a:bodyPr/>
          <a:lstStyle/>
          <a:p>
            <a:r>
              <a:rPr lang="zh-CN" altLang="en-US" sz="2400" dirty="0" smtClean="0">
                <a:solidFill>
                  <a:srgbClr val="FFFFFF"/>
                </a:solidFill>
              </a:rPr>
              <a:t>鹊桥</a:t>
            </a:r>
            <a:endParaRPr lang="zh-CN" altLang="en-US" sz="2400" dirty="0">
              <a:solidFill>
                <a:srgbClr val="FFFFFF"/>
              </a:solidFill>
            </a:endParaRPr>
          </a:p>
        </p:txBody>
      </p:sp>
      <p:sp>
        <p:nvSpPr>
          <p:cNvPr id="59" name="矩形 58"/>
          <p:cNvSpPr/>
          <p:nvPr/>
        </p:nvSpPr>
        <p:spPr>
          <a:xfrm>
            <a:off x="17171823" y="12293554"/>
            <a:ext cx="1652319" cy="516928"/>
          </a:xfrm>
          <a:prstGeom prst="rect">
            <a:avLst/>
          </a:prstGeom>
          <a:solidFill>
            <a:srgbClr val="008000"/>
          </a:solidFill>
          <a:ln w="12700" cap="flat">
            <a:noFill/>
            <a:miter lim="400000"/>
          </a:ln>
          <a:effectLst/>
          <a:sp3d/>
        </p:spPr>
        <p:style>
          <a:lnRef idx="0">
            <a:scrgbClr r="0" g="0" b="0"/>
          </a:lnRef>
          <a:fillRef idx="0">
            <a:scrgbClr r="0" g="0" b="0"/>
          </a:fillRef>
          <a:effectRef idx="0">
            <a:scrgbClr r="0" g="0" b="0"/>
          </a:effectRef>
          <a:fontRef idx="none"/>
        </p:style>
        <p:txBody>
          <a:bodyPr/>
          <a:lstStyle/>
          <a:p>
            <a:r>
              <a:rPr lang="zh-CN" altLang="en-US" sz="2400" dirty="0" smtClean="0">
                <a:solidFill>
                  <a:srgbClr val="FFFFFF"/>
                </a:solidFill>
              </a:rPr>
              <a:t>消息中心</a:t>
            </a:r>
            <a:endParaRPr lang="zh-CN" altLang="en-US" sz="2400" dirty="0">
              <a:solidFill>
                <a:srgbClr val="FFFFFF"/>
              </a:solidFill>
            </a:endParaRPr>
          </a:p>
        </p:txBody>
      </p:sp>
      <p:sp>
        <p:nvSpPr>
          <p:cNvPr id="60" name="矩形 59"/>
          <p:cNvSpPr/>
          <p:nvPr/>
        </p:nvSpPr>
        <p:spPr>
          <a:xfrm>
            <a:off x="19151206" y="12293554"/>
            <a:ext cx="1652319" cy="516928"/>
          </a:xfrm>
          <a:prstGeom prst="rect">
            <a:avLst/>
          </a:prstGeom>
          <a:solidFill>
            <a:schemeClr val="accent5"/>
          </a:solidFill>
          <a:ln w="12700" cap="flat">
            <a:noFill/>
            <a:miter lim="400000"/>
          </a:ln>
          <a:effectLst/>
          <a:sp3d/>
        </p:spPr>
        <p:style>
          <a:lnRef idx="0">
            <a:scrgbClr r="0" g="0" b="0"/>
          </a:lnRef>
          <a:fillRef idx="0">
            <a:scrgbClr r="0" g="0" b="0"/>
          </a:fillRef>
          <a:effectRef idx="0">
            <a:scrgbClr r="0" g="0" b="0"/>
          </a:effectRef>
          <a:fontRef idx="none"/>
        </p:style>
        <p:txBody>
          <a:bodyPr/>
          <a:lstStyle/>
          <a:p>
            <a:r>
              <a:rPr lang="zh-CN" altLang="en-US" sz="2400" dirty="0" smtClean="0">
                <a:solidFill>
                  <a:srgbClr val="FFFFFF"/>
                </a:solidFill>
              </a:rPr>
              <a:t>鹊桥</a:t>
            </a:r>
            <a:endParaRPr lang="zh-CN" altLang="en-US" sz="2400" dirty="0">
              <a:solidFill>
                <a:srgbClr val="FFFFFF"/>
              </a:solidFill>
            </a:endParaRPr>
          </a:p>
        </p:txBody>
      </p:sp>
      <p:sp>
        <p:nvSpPr>
          <p:cNvPr id="2" name="文本框 1"/>
          <p:cNvSpPr txBox="1"/>
          <p:nvPr/>
        </p:nvSpPr>
        <p:spPr>
          <a:xfrm>
            <a:off x="6336971" y="10572338"/>
            <a:ext cx="1989030" cy="533479"/>
          </a:xfrm>
          <a:prstGeom prst="rect">
            <a:avLst/>
          </a:prstGeom>
          <a:solidFill>
            <a:schemeClr val="accent4">
              <a:lumMod val="40000"/>
              <a:lumOff val="60000"/>
            </a:schemeClr>
          </a:solidFill>
          <a:ln w="12700" cap="flat">
            <a:solidFill>
              <a:schemeClr val="accent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zh-CN" altLang="en-US" sz="2800" b="1" i="0" u="none" strike="noStrike" cap="none" spc="0" normalizeH="0" baseline="0" dirty="0" smtClean="0">
                <a:ln>
                  <a:noFill/>
                </a:ln>
                <a:solidFill>
                  <a:schemeClr val="accent1"/>
                </a:solidFill>
                <a:effectLst/>
                <a:uFillTx/>
                <a:latin typeface="+mn-lt"/>
                <a:ea typeface="+mn-ea"/>
                <a:cs typeface="+mn-cs"/>
                <a:sym typeface="Helvetica Light"/>
              </a:rPr>
              <a:t>阿里云通讯</a:t>
            </a:r>
            <a:endParaRPr kumimoji="0" lang="zh-CN" altLang="en-US" sz="2800" b="1" i="0" u="none" strike="noStrike" cap="none" spc="0" normalizeH="0" baseline="0" dirty="0">
              <a:ln>
                <a:noFill/>
              </a:ln>
              <a:solidFill>
                <a:schemeClr val="accent1"/>
              </a:solidFill>
              <a:effectLst/>
              <a:uFillTx/>
              <a:latin typeface="+mn-lt"/>
              <a:ea typeface="+mn-ea"/>
              <a:cs typeface="+mn-cs"/>
              <a:sym typeface="Helvetica Light"/>
            </a:endParaRPr>
          </a:p>
        </p:txBody>
      </p:sp>
    </p:spTree>
    <p:extLst>
      <p:ext uri="{BB962C8B-B14F-4D97-AF65-F5344CB8AC3E}">
        <p14:creationId xmlns:p14="http://schemas.microsoft.com/office/powerpoint/2010/main" val="3997940787"/>
      </p:ext>
    </p:extLst>
  </p:cSld>
  <p:clrMapOvr>
    <a:masterClrMapping/>
  </p:clrMapOvr>
  <p:transition spd="slow"/>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1" name="Shape 431"/>
          <p:cNvSpPr/>
          <p:nvPr/>
        </p:nvSpPr>
        <p:spPr>
          <a:xfrm>
            <a:off x="772820" y="673671"/>
            <a:ext cx="4282711" cy="1173655"/>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lgn="l">
              <a:lnSpc>
                <a:spcPct val="120000"/>
              </a:lnSpc>
              <a:defRPr sz="5800" spc="116">
                <a:solidFill>
                  <a:srgbClr val="373D41"/>
                </a:solidFill>
                <a:latin typeface="FZLanTingHei-M-GBK"/>
                <a:ea typeface="FZLanTingHei-M-GBK"/>
                <a:cs typeface="FZLanTingHei-M-GBK"/>
                <a:sym typeface="FZLanTingHei-M-GBK"/>
              </a:defRPr>
            </a:lvl1pPr>
          </a:lstStyle>
          <a:p>
            <a:r>
              <a:rPr lang="en-US" dirty="0" smtClean="0"/>
              <a:t>2</a:t>
            </a:r>
            <a:r>
              <a:rPr lang="zh-CN" altLang="en-US" dirty="0" smtClean="0"/>
              <a:t>：团队业务</a:t>
            </a:r>
            <a:endParaRPr dirty="0"/>
          </a:p>
        </p:txBody>
      </p:sp>
      <p:sp>
        <p:nvSpPr>
          <p:cNvPr id="432" name="Shape 432"/>
          <p:cNvSpPr/>
          <p:nvPr/>
        </p:nvSpPr>
        <p:spPr>
          <a:xfrm>
            <a:off x="791341" y="1868608"/>
            <a:ext cx="14010510" cy="730456"/>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algn="l">
              <a:lnSpc>
                <a:spcPct val="120000"/>
              </a:lnSpc>
              <a:defRPr sz="3400" spc="68">
                <a:solidFill>
                  <a:srgbClr val="373D41"/>
                </a:solidFill>
                <a:latin typeface="FZLanTingHei-L-GBK"/>
                <a:ea typeface="FZLanTingHei-L-GBK"/>
                <a:cs typeface="FZLanTingHei-L-GBK"/>
                <a:sym typeface="FZLanTingHei-L-GBK"/>
              </a:defRPr>
            </a:lvl1pPr>
          </a:lstStyle>
          <a:p>
            <a:r>
              <a:rPr lang="zh-CN" altLang="en-US" dirty="0" smtClean="0"/>
              <a:t>阿里云消息中心</a:t>
            </a:r>
            <a:r>
              <a:rPr lang="en-US" altLang="zh-CN" dirty="0" smtClean="0"/>
              <a:t>----</a:t>
            </a:r>
            <a:r>
              <a:rPr lang="zh-CN" altLang="en-US" dirty="0" smtClean="0"/>
              <a:t>鹊桥</a:t>
            </a:r>
            <a:endParaRPr dirty="0"/>
          </a:p>
        </p:txBody>
      </p:sp>
      <p:pic>
        <p:nvPicPr>
          <p:cNvPr id="466" name="pasted-image.pdf"/>
          <p:cNvPicPr>
            <a:picLocks noChangeAspect="1"/>
          </p:cNvPicPr>
          <p:nvPr/>
        </p:nvPicPr>
        <p:blipFill>
          <a:blip r:embed="rId3">
            <a:extLst/>
          </a:blip>
          <a:stretch>
            <a:fillRect/>
          </a:stretch>
        </p:blipFill>
        <p:spPr>
          <a:xfrm>
            <a:off x="20529058" y="739798"/>
            <a:ext cx="3093486" cy="889001"/>
          </a:xfrm>
          <a:prstGeom prst="rect">
            <a:avLst/>
          </a:prstGeom>
          <a:ln w="12700">
            <a:miter lim="400000"/>
          </a:ln>
        </p:spPr>
      </p:pic>
      <p:pic>
        <p:nvPicPr>
          <p:cNvPr id="3" name="图片 2"/>
          <p:cNvPicPr>
            <a:picLocks noChangeAspect="1"/>
          </p:cNvPicPr>
          <p:nvPr/>
        </p:nvPicPr>
        <p:blipFill>
          <a:blip r:embed="rId4"/>
          <a:stretch>
            <a:fillRect/>
          </a:stretch>
        </p:blipFill>
        <p:spPr>
          <a:xfrm>
            <a:off x="10731946" y="2102779"/>
            <a:ext cx="9004852" cy="6676266"/>
          </a:xfrm>
          <a:prstGeom prst="rect">
            <a:avLst/>
          </a:prstGeom>
        </p:spPr>
      </p:pic>
      <p:sp>
        <p:nvSpPr>
          <p:cNvPr id="4" name="矩形 3"/>
          <p:cNvSpPr/>
          <p:nvPr/>
        </p:nvSpPr>
        <p:spPr>
          <a:xfrm>
            <a:off x="791341" y="3194143"/>
            <a:ext cx="8984494" cy="6124754"/>
          </a:xfrm>
          <a:prstGeom prst="rect">
            <a:avLst/>
          </a:prstGeom>
        </p:spPr>
        <p:txBody>
          <a:bodyPr wrap="square">
            <a:spAutoFit/>
          </a:bodyPr>
          <a:lstStyle/>
          <a:p>
            <a:pPr algn="l"/>
            <a:r>
              <a:rPr lang="zh-CN" altLang="en-US" sz="2800" b="1" dirty="0">
                <a:solidFill>
                  <a:srgbClr val="5C5D5E"/>
                </a:solidFill>
                <a:latin typeface="Source Sans Pro"/>
              </a:rPr>
              <a:t>云鸽</a:t>
            </a:r>
            <a:r>
              <a:rPr lang="zh-CN" altLang="en-US" sz="2800" dirty="0">
                <a:solidFill>
                  <a:srgbClr val="5C5D5E"/>
                </a:solidFill>
                <a:latin typeface="Source Sans Pro"/>
              </a:rPr>
              <a:t>：创建模板；负责最终短信、邮件等消息的</a:t>
            </a:r>
            <a:r>
              <a:rPr lang="zh-CN" altLang="en-US" sz="2800" dirty="0" smtClean="0">
                <a:solidFill>
                  <a:srgbClr val="5C5D5E"/>
                </a:solidFill>
                <a:latin typeface="Source Sans Pro"/>
              </a:rPr>
              <a:t>发出。</a:t>
            </a:r>
            <a:endParaRPr lang="en-US" altLang="zh-CN" sz="2800" dirty="0" smtClean="0">
              <a:solidFill>
                <a:srgbClr val="5C5D5E"/>
              </a:solidFill>
              <a:latin typeface="Source Sans Pro"/>
            </a:endParaRPr>
          </a:p>
          <a:p>
            <a:pPr algn="l"/>
            <a:r>
              <a:rPr lang="zh-CN" altLang="en-US" sz="2800" b="1" dirty="0" smtClean="0">
                <a:solidFill>
                  <a:srgbClr val="5C5D5E"/>
                </a:solidFill>
                <a:latin typeface="Source Sans Pro"/>
              </a:rPr>
              <a:t>鹊桥</a:t>
            </a:r>
            <a:r>
              <a:rPr lang="zh-CN" altLang="en-US" sz="2800" dirty="0">
                <a:solidFill>
                  <a:srgbClr val="5C5D5E"/>
                </a:solidFill>
                <a:latin typeface="Source Sans Pro"/>
              </a:rPr>
              <a:t>：创建单次任务，上传发送名单。是一个人工触发消息的业务</a:t>
            </a:r>
            <a:r>
              <a:rPr lang="zh-CN" altLang="en-US" sz="2800" dirty="0" smtClean="0">
                <a:solidFill>
                  <a:srgbClr val="5C5D5E"/>
                </a:solidFill>
                <a:latin typeface="Source Sans Pro"/>
              </a:rPr>
              <a:t>系统。对</a:t>
            </a:r>
            <a:r>
              <a:rPr lang="zh-CN" altLang="en-US" sz="2800" dirty="0">
                <a:solidFill>
                  <a:srgbClr val="5C5D5E"/>
                </a:solidFill>
                <a:latin typeface="Source Sans Pro"/>
              </a:rPr>
              <a:t>云鸽来说，鹊桥是一个请求云鸽发消息的业务系统</a:t>
            </a:r>
            <a:r>
              <a:rPr lang="zh-CN" altLang="en-US" sz="2800" dirty="0" smtClean="0">
                <a:solidFill>
                  <a:srgbClr val="5C5D5E"/>
                </a:solidFill>
                <a:latin typeface="Source Sans Pro"/>
              </a:rPr>
              <a:t>。</a:t>
            </a:r>
            <a:endParaRPr lang="en-US" altLang="zh-CN" sz="2800" dirty="0" smtClean="0">
              <a:solidFill>
                <a:srgbClr val="5C5D5E"/>
              </a:solidFill>
              <a:latin typeface="Source Sans Pro"/>
            </a:endParaRPr>
          </a:p>
          <a:p>
            <a:pPr algn="l"/>
            <a:r>
              <a:rPr lang="zh-CN" altLang="en-US" sz="2800" b="1" dirty="0" smtClean="0">
                <a:solidFill>
                  <a:srgbClr val="5C5D5E"/>
                </a:solidFill>
                <a:latin typeface="Source Sans Pro"/>
              </a:rPr>
              <a:t>鹊桥发送流程</a:t>
            </a:r>
            <a:r>
              <a:rPr lang="zh-CN" altLang="en-US" sz="2800" dirty="0" smtClean="0">
                <a:solidFill>
                  <a:srgbClr val="5C5D5E"/>
                </a:solidFill>
                <a:latin typeface="Source Sans Pro"/>
              </a:rPr>
              <a:t>：</a:t>
            </a:r>
            <a:endParaRPr lang="en-US" altLang="zh-CN" sz="2800" dirty="0" smtClean="0">
              <a:solidFill>
                <a:srgbClr val="5C5D5E"/>
              </a:solidFill>
              <a:latin typeface="Source Sans Pro"/>
            </a:endParaRPr>
          </a:p>
          <a:p>
            <a:pPr marL="514350" indent="-514350" algn="l">
              <a:buFont typeface="+mj-lt"/>
              <a:buAutoNum type="arabicPeriod"/>
            </a:pPr>
            <a:r>
              <a:rPr lang="zh-CN" altLang="en-US" sz="2800" dirty="0" smtClean="0">
                <a:solidFill>
                  <a:srgbClr val="5C5D5E"/>
                </a:solidFill>
                <a:latin typeface="Source Sans Pro"/>
              </a:rPr>
              <a:t>在消息中心首先创建好消息模板。模板可以选择进行设置，包括邮件发送模板、短信发送模板、语音发送模板已经钉钉发送模板等等。</a:t>
            </a:r>
            <a:endParaRPr lang="en-US" altLang="zh-CN" sz="2800" dirty="0" smtClean="0">
              <a:solidFill>
                <a:srgbClr val="5C5D5E"/>
              </a:solidFill>
              <a:latin typeface="Source Sans Pro"/>
            </a:endParaRPr>
          </a:p>
          <a:p>
            <a:pPr marL="514350" indent="-514350" algn="l">
              <a:buFont typeface="+mj-lt"/>
              <a:buAutoNum type="arabicPeriod"/>
            </a:pPr>
            <a:r>
              <a:rPr lang="zh-CN" altLang="en-US" sz="2800" dirty="0" smtClean="0">
                <a:solidFill>
                  <a:srgbClr val="5C5D5E"/>
                </a:solidFill>
                <a:latin typeface="Source Sans Pro"/>
              </a:rPr>
              <a:t>创建消息事件，这一步骤由人工进行触发。当选择模板以后，设置发送对象名单，点击发送触发消息。</a:t>
            </a:r>
            <a:endParaRPr lang="en-US" altLang="zh-CN" sz="2800" dirty="0" smtClean="0">
              <a:solidFill>
                <a:srgbClr val="5C5D5E"/>
              </a:solidFill>
              <a:latin typeface="Source Sans Pro"/>
            </a:endParaRPr>
          </a:p>
          <a:p>
            <a:pPr marL="514350" indent="-514350" algn="l">
              <a:buFont typeface="+mj-lt"/>
              <a:buAutoNum type="arabicPeriod"/>
            </a:pPr>
            <a:r>
              <a:rPr lang="zh-CN" altLang="en-US" sz="2800" dirty="0" smtClean="0">
                <a:solidFill>
                  <a:srgbClr val="5C5D5E"/>
                </a:solidFill>
                <a:latin typeface="Source Sans Pro"/>
              </a:rPr>
              <a:t>鹊桥将按照人工设置的参数将触发消息事件传递给云鸽，云鸽接受到来自鹊桥的触发消息，开始执行真正的发送消息服务。</a:t>
            </a:r>
            <a:endParaRPr lang="en-US" altLang="zh-CN" sz="2800" dirty="0" smtClean="0">
              <a:solidFill>
                <a:srgbClr val="5C5D5E"/>
              </a:solidFill>
              <a:latin typeface="Source Sans Pro"/>
            </a:endParaRPr>
          </a:p>
          <a:p>
            <a:pPr algn="l"/>
            <a:endParaRPr lang="zh-CN" altLang="en-US" sz="2800" dirty="0">
              <a:solidFill>
                <a:srgbClr val="5C5D5E"/>
              </a:solidFill>
              <a:latin typeface="Source Sans Pro"/>
            </a:endParaRPr>
          </a:p>
        </p:txBody>
      </p:sp>
      <p:pic>
        <p:nvPicPr>
          <p:cNvPr id="5" name="图片 4"/>
          <p:cNvPicPr>
            <a:picLocks noChangeAspect="1"/>
          </p:cNvPicPr>
          <p:nvPr/>
        </p:nvPicPr>
        <p:blipFill>
          <a:blip r:embed="rId5"/>
          <a:stretch>
            <a:fillRect/>
          </a:stretch>
        </p:blipFill>
        <p:spPr>
          <a:xfrm>
            <a:off x="11257102" y="9309927"/>
            <a:ext cx="8321950" cy="3935563"/>
          </a:xfrm>
          <a:prstGeom prst="rect">
            <a:avLst/>
          </a:prstGeom>
        </p:spPr>
      </p:pic>
    </p:spTree>
    <p:extLst>
      <p:ext uri="{BB962C8B-B14F-4D97-AF65-F5344CB8AC3E}">
        <p14:creationId xmlns:p14="http://schemas.microsoft.com/office/powerpoint/2010/main" val="1870686569"/>
      </p:ext>
    </p:extLst>
  </p:cSld>
  <p:clrMapOvr>
    <a:masterClrMapping/>
  </p:clrMapOvr>
  <p:transition spd="slow"/>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2" name="Shape 432"/>
          <p:cNvSpPr/>
          <p:nvPr/>
        </p:nvSpPr>
        <p:spPr>
          <a:xfrm>
            <a:off x="772820" y="2514910"/>
            <a:ext cx="13972686" cy="730456"/>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algn="l">
              <a:lnSpc>
                <a:spcPct val="120000"/>
              </a:lnSpc>
              <a:defRPr sz="3400" spc="68">
                <a:solidFill>
                  <a:srgbClr val="373D41"/>
                </a:solidFill>
                <a:latin typeface="FZLanTingHei-L-GBK"/>
                <a:ea typeface="FZLanTingHei-L-GBK"/>
                <a:cs typeface="FZLanTingHei-L-GBK"/>
                <a:sym typeface="FZLanTingHei-L-GBK"/>
              </a:defRPr>
            </a:lvl1pPr>
          </a:lstStyle>
          <a:p>
            <a:r>
              <a:rPr lang="zh-CN" altLang="en-US" dirty="0" smtClean="0"/>
              <a:t>项目地址：</a:t>
            </a:r>
            <a:r>
              <a:rPr lang="en-US" altLang="zh-CN" dirty="0" smtClean="0">
                <a:hlinkClick r:id="rId3"/>
              </a:rPr>
              <a:t>http://10.125.0.180:7001/#/message/query/query-one</a:t>
            </a:r>
            <a:endParaRPr dirty="0"/>
          </a:p>
        </p:txBody>
      </p:sp>
      <p:sp>
        <p:nvSpPr>
          <p:cNvPr id="437" name="Shape 437"/>
          <p:cNvSpPr/>
          <p:nvPr/>
        </p:nvSpPr>
        <p:spPr>
          <a:xfrm>
            <a:off x="1431555" y="10053597"/>
            <a:ext cx="2971800" cy="502702"/>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lgn="l">
              <a:defRPr sz="2600">
                <a:solidFill>
                  <a:srgbClr val="373D41"/>
                </a:solidFill>
                <a:latin typeface="FZLanTingHeiS-DB1-GBK"/>
                <a:ea typeface="FZLanTingHeiS-DB1-GBK"/>
                <a:cs typeface="FZLanTingHeiS-DB1-GBK"/>
                <a:sym typeface="FZLanTingHeiS-DB1-GBK"/>
              </a:defRPr>
            </a:lvl1pPr>
          </a:lstStyle>
          <a:p>
            <a:r>
              <a:rPr lang="en-US" altLang="zh-CN" dirty="0" err="1" smtClean="0"/>
              <a:t>Aone</a:t>
            </a:r>
            <a:r>
              <a:rPr lang="zh-CN" altLang="en-US" dirty="0"/>
              <a:t> </a:t>
            </a:r>
            <a:r>
              <a:rPr lang="zh-CN" altLang="en-US" dirty="0" smtClean="0"/>
              <a:t>申请项目</a:t>
            </a:r>
            <a:endParaRPr dirty="0"/>
          </a:p>
        </p:txBody>
      </p:sp>
      <p:sp>
        <p:nvSpPr>
          <p:cNvPr id="438" name="Shape 438"/>
          <p:cNvSpPr/>
          <p:nvPr/>
        </p:nvSpPr>
        <p:spPr>
          <a:xfrm flipV="1">
            <a:off x="-732015" y="10776015"/>
            <a:ext cx="25116015" cy="785"/>
          </a:xfrm>
          <a:prstGeom prst="line">
            <a:avLst/>
          </a:prstGeom>
          <a:solidFill>
            <a:srgbClr val="42A3E8"/>
          </a:solidFill>
          <a:ln w="25400">
            <a:solidFill>
              <a:srgbClr val="D7D8D9"/>
            </a:solidFill>
            <a:miter lim="400000"/>
          </a:ln>
        </p:spPr>
        <p:txBody>
          <a:bodyPr lIns="50800" tIns="50800" rIns="50800" bIns="50800" anchor="ctr"/>
          <a:lstStyle/>
          <a:p>
            <a:pPr algn="l" defTabSz="457200">
              <a:defRPr sz="1200">
                <a:latin typeface="Helvetica"/>
                <a:ea typeface="Helvetica"/>
                <a:cs typeface="Helvetica"/>
                <a:sym typeface="Helvetica"/>
              </a:defRPr>
            </a:pPr>
            <a:endParaRPr/>
          </a:p>
        </p:txBody>
      </p:sp>
      <p:sp>
        <p:nvSpPr>
          <p:cNvPr id="439" name="Shape 439"/>
          <p:cNvSpPr/>
          <p:nvPr/>
        </p:nvSpPr>
        <p:spPr>
          <a:xfrm>
            <a:off x="717550" y="10733287"/>
            <a:ext cx="190500" cy="190500"/>
          </a:xfrm>
          <a:prstGeom prst="ellipse">
            <a:avLst/>
          </a:prstGeom>
          <a:solidFill>
            <a:srgbClr val="373D41"/>
          </a:solidFill>
          <a:ln w="25400">
            <a:solidFill>
              <a:srgbClr val="000000">
                <a:alpha val="0"/>
              </a:srgbClr>
            </a:solidFill>
            <a:miter lim="400000"/>
          </a:ln>
        </p:spPr>
        <p:txBody>
          <a:bodyPr lIns="50800" tIns="50800" rIns="50800" bIns="50800" anchor="ct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40" name="Shape 440"/>
          <p:cNvSpPr/>
          <p:nvPr/>
        </p:nvSpPr>
        <p:spPr>
          <a:xfrm>
            <a:off x="4464050" y="10733287"/>
            <a:ext cx="190500" cy="190500"/>
          </a:xfrm>
          <a:prstGeom prst="ellipse">
            <a:avLst/>
          </a:prstGeom>
          <a:solidFill>
            <a:srgbClr val="373D41"/>
          </a:solidFill>
          <a:ln w="25400">
            <a:solidFill>
              <a:srgbClr val="000000">
                <a:alpha val="0"/>
              </a:srgbClr>
            </a:solidFill>
            <a:miter lim="400000"/>
          </a:ln>
        </p:spPr>
        <p:txBody>
          <a:bodyPr lIns="50800" tIns="50800" rIns="50800" bIns="50800" anchor="ct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41" name="Shape 441"/>
          <p:cNvSpPr/>
          <p:nvPr/>
        </p:nvSpPr>
        <p:spPr>
          <a:xfrm>
            <a:off x="8312150" y="10733287"/>
            <a:ext cx="190500" cy="190500"/>
          </a:xfrm>
          <a:prstGeom prst="ellipse">
            <a:avLst/>
          </a:prstGeom>
          <a:solidFill>
            <a:srgbClr val="373D41"/>
          </a:solidFill>
          <a:ln w="25400">
            <a:solidFill>
              <a:srgbClr val="000000">
                <a:alpha val="0"/>
              </a:srgbClr>
            </a:solidFill>
            <a:miter lim="400000"/>
          </a:ln>
        </p:spPr>
        <p:txBody>
          <a:bodyPr lIns="50800" tIns="50800" rIns="50800" bIns="50800" anchor="ct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42" name="Shape 442"/>
          <p:cNvSpPr/>
          <p:nvPr/>
        </p:nvSpPr>
        <p:spPr>
          <a:xfrm>
            <a:off x="12185650" y="10733287"/>
            <a:ext cx="190500" cy="190500"/>
          </a:xfrm>
          <a:prstGeom prst="ellipse">
            <a:avLst/>
          </a:prstGeom>
          <a:solidFill>
            <a:srgbClr val="373D41"/>
          </a:solidFill>
          <a:ln w="25400">
            <a:solidFill>
              <a:srgbClr val="000000">
                <a:alpha val="0"/>
              </a:srgbClr>
            </a:solidFill>
            <a:miter lim="400000"/>
          </a:ln>
        </p:spPr>
        <p:txBody>
          <a:bodyPr lIns="50800" tIns="50800" rIns="50800" bIns="50800" anchor="ct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43" name="Shape 443"/>
          <p:cNvSpPr/>
          <p:nvPr/>
        </p:nvSpPr>
        <p:spPr>
          <a:xfrm>
            <a:off x="16021050" y="10733287"/>
            <a:ext cx="190500" cy="190500"/>
          </a:xfrm>
          <a:prstGeom prst="ellipse">
            <a:avLst/>
          </a:prstGeom>
          <a:solidFill>
            <a:srgbClr val="373D41"/>
          </a:solidFill>
          <a:ln w="25400">
            <a:solidFill>
              <a:srgbClr val="000000">
                <a:alpha val="0"/>
              </a:srgbClr>
            </a:solidFill>
            <a:miter lim="400000"/>
          </a:ln>
        </p:spPr>
        <p:txBody>
          <a:bodyPr lIns="50800" tIns="50800" rIns="50800" bIns="50800" anchor="ct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44" name="Shape 444"/>
          <p:cNvSpPr/>
          <p:nvPr/>
        </p:nvSpPr>
        <p:spPr>
          <a:xfrm>
            <a:off x="19818350" y="10733287"/>
            <a:ext cx="190500" cy="190500"/>
          </a:xfrm>
          <a:prstGeom prst="ellipse">
            <a:avLst/>
          </a:prstGeom>
          <a:solidFill>
            <a:srgbClr val="373D41"/>
          </a:solidFill>
          <a:ln w="25400">
            <a:solidFill>
              <a:srgbClr val="000000">
                <a:alpha val="0"/>
              </a:srgbClr>
            </a:solidFill>
            <a:miter lim="400000"/>
          </a:ln>
        </p:spPr>
        <p:txBody>
          <a:bodyPr lIns="50800" tIns="50800" rIns="50800" bIns="50800" anchor="ct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45" name="Shape 445"/>
          <p:cNvSpPr/>
          <p:nvPr/>
        </p:nvSpPr>
        <p:spPr>
          <a:xfrm>
            <a:off x="23564850" y="10733287"/>
            <a:ext cx="190500" cy="190500"/>
          </a:xfrm>
          <a:prstGeom prst="ellipse">
            <a:avLst/>
          </a:prstGeom>
          <a:solidFill>
            <a:srgbClr val="373D41"/>
          </a:solidFill>
          <a:ln w="25400">
            <a:solidFill>
              <a:srgbClr val="000000">
                <a:alpha val="0"/>
              </a:srgbClr>
            </a:solidFill>
            <a:miter lim="400000"/>
          </a:ln>
        </p:spPr>
        <p:txBody>
          <a:bodyPr lIns="50800" tIns="50800" rIns="50800" bIns="50800" anchor="ct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46" name="Shape 446"/>
          <p:cNvSpPr/>
          <p:nvPr/>
        </p:nvSpPr>
        <p:spPr>
          <a:xfrm>
            <a:off x="812800" y="9638121"/>
            <a:ext cx="3721100" cy="215900"/>
          </a:xfrm>
          <a:prstGeom prst="rect">
            <a:avLst/>
          </a:prstGeom>
          <a:solidFill>
            <a:srgbClr val="373D41"/>
          </a:solidFill>
          <a:ln w="25400">
            <a:solidFill>
              <a:srgbClr val="000000">
                <a:alpha val="0"/>
              </a:srgbClr>
            </a:solidFill>
            <a:miter lim="400000"/>
          </a:ln>
        </p:spPr>
        <p:txBody>
          <a:bodyPr lIns="50800" tIns="50800" rIns="50800" bIns="50800" anchor="ct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47" name="Shape 447"/>
          <p:cNvSpPr/>
          <p:nvPr/>
        </p:nvSpPr>
        <p:spPr>
          <a:xfrm>
            <a:off x="4584700" y="8920163"/>
            <a:ext cx="3822700" cy="190500"/>
          </a:xfrm>
          <a:prstGeom prst="rect">
            <a:avLst/>
          </a:prstGeom>
          <a:solidFill>
            <a:srgbClr val="73777A"/>
          </a:solidFill>
          <a:ln w="25400">
            <a:solidFill>
              <a:srgbClr val="000000">
                <a:alpha val="0"/>
              </a:srgbClr>
            </a:solidFill>
            <a:miter lim="400000"/>
          </a:ln>
        </p:spPr>
        <p:txBody>
          <a:bodyPr lIns="50800" tIns="50800" rIns="50800" bIns="50800" anchor="ct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48" name="Shape 448"/>
          <p:cNvSpPr/>
          <p:nvPr/>
        </p:nvSpPr>
        <p:spPr>
          <a:xfrm>
            <a:off x="8407400" y="8148832"/>
            <a:ext cx="3822700" cy="190500"/>
          </a:xfrm>
          <a:prstGeom prst="rect">
            <a:avLst/>
          </a:prstGeom>
          <a:solidFill>
            <a:srgbClr val="9C9EA0"/>
          </a:solidFill>
          <a:ln w="25400">
            <a:solidFill>
              <a:srgbClr val="000000">
                <a:alpha val="0"/>
              </a:srgbClr>
            </a:solidFill>
            <a:miter lim="400000"/>
          </a:ln>
        </p:spPr>
        <p:txBody>
          <a:bodyPr lIns="50800" tIns="50800" rIns="50800" bIns="50800" anchor="ct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49" name="Shape 449"/>
          <p:cNvSpPr/>
          <p:nvPr/>
        </p:nvSpPr>
        <p:spPr>
          <a:xfrm>
            <a:off x="12230100" y="7415443"/>
            <a:ext cx="3822700" cy="190500"/>
          </a:xfrm>
          <a:prstGeom prst="rect">
            <a:avLst/>
          </a:prstGeom>
          <a:solidFill>
            <a:srgbClr val="C3C5C6"/>
          </a:solidFill>
          <a:ln w="25400">
            <a:solidFill>
              <a:srgbClr val="000000">
                <a:alpha val="0"/>
              </a:srgbClr>
            </a:solidFill>
            <a:miter lim="400000"/>
          </a:ln>
        </p:spPr>
        <p:txBody>
          <a:bodyPr lIns="50800" tIns="50800" rIns="50800" bIns="50800" anchor="ct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50" name="Shape 450"/>
          <p:cNvSpPr/>
          <p:nvPr/>
        </p:nvSpPr>
        <p:spPr>
          <a:xfrm>
            <a:off x="16233214" y="6684179"/>
            <a:ext cx="3822700" cy="190500"/>
          </a:xfrm>
          <a:prstGeom prst="rect">
            <a:avLst/>
          </a:prstGeom>
          <a:solidFill>
            <a:srgbClr val="D7D8D9"/>
          </a:solidFill>
          <a:ln w="25400">
            <a:solidFill>
              <a:srgbClr val="000000">
                <a:alpha val="0"/>
              </a:srgbClr>
            </a:solidFill>
            <a:miter lim="400000"/>
          </a:ln>
        </p:spPr>
        <p:txBody>
          <a:bodyPr lIns="50800" tIns="50800" rIns="50800" bIns="50800" anchor="ct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51" name="Shape 451"/>
          <p:cNvSpPr/>
          <p:nvPr/>
        </p:nvSpPr>
        <p:spPr>
          <a:xfrm>
            <a:off x="19932650" y="5713914"/>
            <a:ext cx="3822700" cy="190500"/>
          </a:xfrm>
          <a:prstGeom prst="rect">
            <a:avLst/>
          </a:prstGeom>
          <a:solidFill>
            <a:srgbClr val="EBECEC"/>
          </a:solidFill>
          <a:ln w="25400">
            <a:solidFill>
              <a:srgbClr val="000000">
                <a:alpha val="0"/>
              </a:srgbClr>
            </a:solidFill>
            <a:miter lim="400000"/>
          </a:ln>
        </p:spPr>
        <p:txBody>
          <a:bodyPr lIns="50800" tIns="50800" rIns="50800" bIns="50800" anchor="ctr"/>
          <a:lstStyle/>
          <a:p>
            <a:pPr defTabSz="584200">
              <a:defRPr sz="4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52" name="Shape 452"/>
          <p:cNvSpPr/>
          <p:nvPr/>
        </p:nvSpPr>
        <p:spPr>
          <a:xfrm>
            <a:off x="5216337" y="9282938"/>
            <a:ext cx="2752913" cy="502702"/>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algn="l">
              <a:defRPr sz="2600">
                <a:solidFill>
                  <a:srgbClr val="373D41"/>
                </a:solidFill>
                <a:latin typeface="FZLanTingHeiS-DB1-GBK"/>
                <a:ea typeface="FZLanTingHeiS-DB1-GBK"/>
                <a:cs typeface="FZLanTingHeiS-DB1-GBK"/>
                <a:sym typeface="FZLanTingHeiS-DB1-GBK"/>
              </a:defRPr>
            </a:lvl1pPr>
          </a:lstStyle>
          <a:p>
            <a:r>
              <a:rPr lang="zh-CN" altLang="en-US" dirty="0" smtClean="0"/>
              <a:t>熟悉</a:t>
            </a:r>
            <a:r>
              <a:rPr lang="zh-CN" altLang="en-US" dirty="0"/>
              <a:t>前端</a:t>
            </a:r>
            <a:r>
              <a:rPr lang="zh-CN" altLang="en-US" dirty="0" smtClean="0"/>
              <a:t>脚手架</a:t>
            </a:r>
            <a:endParaRPr dirty="0"/>
          </a:p>
        </p:txBody>
      </p:sp>
      <p:sp>
        <p:nvSpPr>
          <p:cNvPr id="453" name="Shape 453"/>
          <p:cNvSpPr/>
          <p:nvPr/>
        </p:nvSpPr>
        <p:spPr>
          <a:xfrm>
            <a:off x="9663015" y="8668812"/>
            <a:ext cx="1592729" cy="502702"/>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algn="l">
              <a:defRPr sz="2600">
                <a:solidFill>
                  <a:srgbClr val="373D41"/>
                </a:solidFill>
                <a:latin typeface="FZLanTingHeiS-DB1-GBK"/>
                <a:ea typeface="FZLanTingHeiS-DB1-GBK"/>
                <a:cs typeface="FZLanTingHeiS-DB1-GBK"/>
                <a:sym typeface="FZLanTingHeiS-DB1-GBK"/>
              </a:defRPr>
            </a:lvl1pPr>
          </a:lstStyle>
          <a:p>
            <a:r>
              <a:rPr lang="zh-CN" altLang="en-US" dirty="0" smtClean="0"/>
              <a:t>需求分析</a:t>
            </a:r>
            <a:endParaRPr dirty="0"/>
          </a:p>
        </p:txBody>
      </p:sp>
      <p:sp>
        <p:nvSpPr>
          <p:cNvPr id="454" name="Shape 454"/>
          <p:cNvSpPr/>
          <p:nvPr/>
        </p:nvSpPr>
        <p:spPr>
          <a:xfrm>
            <a:off x="13079879" y="7758641"/>
            <a:ext cx="2482850" cy="902811"/>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algn="l">
              <a:defRPr sz="2600">
                <a:solidFill>
                  <a:srgbClr val="373D41"/>
                </a:solidFill>
                <a:latin typeface="FZLanTingHeiS-DB1-GBK"/>
                <a:ea typeface="FZLanTingHeiS-DB1-GBK"/>
                <a:cs typeface="FZLanTingHeiS-DB1-GBK"/>
                <a:sym typeface="FZLanTingHeiS-DB1-GBK"/>
              </a:defRPr>
            </a:lvl1pPr>
          </a:lstStyle>
          <a:p>
            <a:pPr algn="ctr"/>
            <a:r>
              <a:rPr lang="zh-CN" altLang="en-US" dirty="0" smtClean="0"/>
              <a:t>开发前端界面</a:t>
            </a:r>
            <a:endParaRPr lang="en-US" altLang="zh-CN" dirty="0" smtClean="0"/>
          </a:p>
          <a:p>
            <a:r>
              <a:rPr lang="zh-CN" altLang="en-US" dirty="0"/>
              <a:t> </a:t>
            </a:r>
            <a:r>
              <a:rPr lang="zh-CN" altLang="en-US" dirty="0" smtClean="0"/>
              <a:t>后端业务逻辑</a:t>
            </a:r>
            <a:endParaRPr dirty="0"/>
          </a:p>
        </p:txBody>
      </p:sp>
      <p:sp>
        <p:nvSpPr>
          <p:cNvPr id="455" name="Shape 455"/>
          <p:cNvSpPr/>
          <p:nvPr/>
        </p:nvSpPr>
        <p:spPr>
          <a:xfrm>
            <a:off x="17611716" y="7284551"/>
            <a:ext cx="1522897" cy="902811"/>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algn="l">
              <a:defRPr sz="2600">
                <a:solidFill>
                  <a:srgbClr val="373D41"/>
                </a:solidFill>
                <a:latin typeface="FZLanTingHeiS-DB1-GBK"/>
                <a:ea typeface="FZLanTingHeiS-DB1-GBK"/>
                <a:cs typeface="FZLanTingHeiS-DB1-GBK"/>
                <a:sym typeface="FZLanTingHeiS-DB1-GBK"/>
              </a:defRPr>
            </a:lvl1pPr>
          </a:lstStyle>
          <a:p>
            <a:r>
              <a:rPr lang="zh-CN" altLang="en-US" dirty="0" smtClean="0"/>
              <a:t>联调数据</a:t>
            </a:r>
            <a:endParaRPr lang="en-US" altLang="zh-CN" dirty="0" smtClean="0"/>
          </a:p>
          <a:p>
            <a:r>
              <a:rPr lang="zh-CN" altLang="en-US" dirty="0" smtClean="0"/>
              <a:t>上线应用</a:t>
            </a:r>
            <a:endParaRPr dirty="0"/>
          </a:p>
        </p:txBody>
      </p:sp>
      <p:sp>
        <p:nvSpPr>
          <p:cNvPr id="456" name="Shape 456"/>
          <p:cNvSpPr/>
          <p:nvPr/>
        </p:nvSpPr>
        <p:spPr>
          <a:xfrm>
            <a:off x="21264508" y="6300354"/>
            <a:ext cx="2300342" cy="502702"/>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algn="l">
              <a:defRPr sz="2600">
                <a:solidFill>
                  <a:srgbClr val="373D41"/>
                </a:solidFill>
                <a:latin typeface="FZLanTingHeiS-DB1-GBK"/>
                <a:ea typeface="FZLanTingHeiS-DB1-GBK"/>
                <a:cs typeface="FZLanTingHeiS-DB1-GBK"/>
                <a:sym typeface="FZLanTingHeiS-DB1-GBK"/>
              </a:defRPr>
            </a:lvl1pPr>
          </a:lstStyle>
          <a:p>
            <a:r>
              <a:rPr lang="zh-CN" altLang="en-US" dirty="0" smtClean="0"/>
              <a:t>项目总结</a:t>
            </a:r>
            <a:endParaRPr dirty="0"/>
          </a:p>
        </p:txBody>
      </p:sp>
      <p:sp>
        <p:nvSpPr>
          <p:cNvPr id="457" name="Shape 457"/>
          <p:cNvSpPr/>
          <p:nvPr/>
        </p:nvSpPr>
        <p:spPr>
          <a:xfrm>
            <a:off x="3911600" y="11191946"/>
            <a:ext cx="1485900" cy="518091"/>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algn="l">
              <a:defRPr sz="2700">
                <a:solidFill>
                  <a:srgbClr val="373D41"/>
                </a:solidFill>
                <a:latin typeface="Univers LT Std 55 Roman"/>
                <a:ea typeface="Univers LT Std 55 Roman"/>
                <a:cs typeface="Univers LT Std 55 Roman"/>
                <a:sym typeface="Univers LT Std 55 Roman"/>
              </a:defRPr>
            </a:lvl1pPr>
          </a:lstStyle>
          <a:p>
            <a:r>
              <a:rPr lang="en-US" dirty="0" smtClean="0"/>
              <a:t>7</a:t>
            </a:r>
            <a:r>
              <a:rPr lang="zh-CN" altLang="en-US" dirty="0" smtClean="0"/>
              <a:t>月</a:t>
            </a:r>
            <a:r>
              <a:rPr lang="en-US" altLang="zh-CN" dirty="0" smtClean="0"/>
              <a:t>13</a:t>
            </a:r>
            <a:r>
              <a:rPr lang="zh-CN" altLang="en-US" dirty="0" smtClean="0"/>
              <a:t>号</a:t>
            </a:r>
            <a:endParaRPr dirty="0"/>
          </a:p>
        </p:txBody>
      </p:sp>
      <p:sp>
        <p:nvSpPr>
          <p:cNvPr id="458" name="Shape 458"/>
          <p:cNvSpPr/>
          <p:nvPr/>
        </p:nvSpPr>
        <p:spPr>
          <a:xfrm>
            <a:off x="4133850" y="11172741"/>
            <a:ext cx="2971800" cy="518091"/>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lgn="l">
              <a:defRPr sz="2700">
                <a:solidFill>
                  <a:srgbClr val="373D41"/>
                </a:solidFill>
                <a:latin typeface="Univers LT Std 55 Roman"/>
                <a:ea typeface="Univers LT Std 55 Roman"/>
                <a:cs typeface="Univers LT Std 55 Roman"/>
                <a:sym typeface="Univers LT Std 55 Roman"/>
              </a:defRPr>
            </a:lvl1pPr>
          </a:lstStyle>
          <a:p>
            <a:endParaRPr dirty="0"/>
          </a:p>
        </p:txBody>
      </p:sp>
      <p:sp>
        <p:nvSpPr>
          <p:cNvPr id="459" name="Shape 459"/>
          <p:cNvSpPr/>
          <p:nvPr/>
        </p:nvSpPr>
        <p:spPr>
          <a:xfrm>
            <a:off x="7969250" y="11172741"/>
            <a:ext cx="1371974" cy="518091"/>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algn="l">
              <a:defRPr sz="2700">
                <a:solidFill>
                  <a:srgbClr val="373D41"/>
                </a:solidFill>
                <a:latin typeface="Univers LT Std 55 Roman"/>
                <a:ea typeface="Univers LT Std 55 Roman"/>
                <a:cs typeface="Univers LT Std 55 Roman"/>
                <a:sym typeface="Univers LT Std 55 Roman"/>
              </a:defRPr>
            </a:lvl1pPr>
          </a:lstStyle>
          <a:p>
            <a:r>
              <a:rPr lang="en-US" dirty="0" smtClean="0"/>
              <a:t>7</a:t>
            </a:r>
            <a:r>
              <a:rPr lang="zh-CN" altLang="en-US" dirty="0" smtClean="0"/>
              <a:t>月</a:t>
            </a:r>
            <a:r>
              <a:rPr lang="en-US" altLang="zh-CN" dirty="0" smtClean="0"/>
              <a:t>20</a:t>
            </a:r>
            <a:r>
              <a:rPr lang="zh-CN" altLang="en-US" dirty="0" smtClean="0"/>
              <a:t>号</a:t>
            </a:r>
            <a:endParaRPr dirty="0"/>
          </a:p>
        </p:txBody>
      </p:sp>
      <p:sp>
        <p:nvSpPr>
          <p:cNvPr id="460" name="Shape 460"/>
          <p:cNvSpPr/>
          <p:nvPr/>
        </p:nvSpPr>
        <p:spPr>
          <a:xfrm>
            <a:off x="11830050" y="11172741"/>
            <a:ext cx="2971800" cy="518091"/>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lgn="l">
              <a:defRPr sz="2700">
                <a:solidFill>
                  <a:srgbClr val="373D41"/>
                </a:solidFill>
                <a:latin typeface="Univers LT Std 55 Roman"/>
                <a:ea typeface="Univers LT Std 55 Roman"/>
                <a:cs typeface="Univers LT Std 55 Roman"/>
                <a:sym typeface="Univers LT Std 55 Roman"/>
              </a:defRPr>
            </a:lvl1pPr>
          </a:lstStyle>
          <a:p>
            <a:r>
              <a:rPr lang="en-US" dirty="0" smtClean="0"/>
              <a:t>7</a:t>
            </a:r>
            <a:r>
              <a:rPr lang="zh-CN" altLang="en-US" dirty="0" smtClean="0"/>
              <a:t>月</a:t>
            </a:r>
            <a:r>
              <a:rPr lang="en-US" dirty="0" smtClean="0"/>
              <a:t>23</a:t>
            </a:r>
            <a:r>
              <a:rPr lang="zh-CN" altLang="en-US" dirty="0" smtClean="0"/>
              <a:t>号</a:t>
            </a:r>
            <a:endParaRPr dirty="0"/>
          </a:p>
        </p:txBody>
      </p:sp>
      <p:sp>
        <p:nvSpPr>
          <p:cNvPr id="461" name="Shape 461"/>
          <p:cNvSpPr/>
          <p:nvPr/>
        </p:nvSpPr>
        <p:spPr>
          <a:xfrm>
            <a:off x="15690850" y="11172741"/>
            <a:ext cx="1360021" cy="518091"/>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algn="l">
              <a:defRPr sz="2700">
                <a:solidFill>
                  <a:srgbClr val="373D41"/>
                </a:solidFill>
                <a:latin typeface="Univers LT Std 55 Roman"/>
                <a:ea typeface="Univers LT Std 55 Roman"/>
                <a:cs typeface="Univers LT Std 55 Roman"/>
                <a:sym typeface="Univers LT Std 55 Roman"/>
              </a:defRPr>
            </a:lvl1pPr>
          </a:lstStyle>
          <a:p>
            <a:r>
              <a:rPr lang="en-US" dirty="0" smtClean="0"/>
              <a:t>7</a:t>
            </a:r>
            <a:r>
              <a:rPr lang="zh-CN" altLang="en-US" dirty="0" smtClean="0"/>
              <a:t>月</a:t>
            </a:r>
            <a:r>
              <a:rPr lang="en-US" altLang="zh-CN" dirty="0" smtClean="0"/>
              <a:t>27</a:t>
            </a:r>
            <a:r>
              <a:rPr lang="zh-CN" altLang="en-US" dirty="0" smtClean="0"/>
              <a:t>号</a:t>
            </a:r>
            <a:endParaRPr dirty="0"/>
          </a:p>
        </p:txBody>
      </p:sp>
      <p:sp>
        <p:nvSpPr>
          <p:cNvPr id="462" name="Shape 462"/>
          <p:cNvSpPr/>
          <p:nvPr/>
        </p:nvSpPr>
        <p:spPr>
          <a:xfrm>
            <a:off x="19526250" y="11172741"/>
            <a:ext cx="1146362" cy="518091"/>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algn="l">
              <a:defRPr sz="2700">
                <a:solidFill>
                  <a:srgbClr val="373D41"/>
                </a:solidFill>
                <a:latin typeface="Univers LT Std 55 Roman"/>
                <a:ea typeface="Univers LT Std 55 Roman"/>
                <a:cs typeface="Univers LT Std 55 Roman"/>
                <a:sym typeface="Univers LT Std 55 Roman"/>
              </a:defRPr>
            </a:lvl1pPr>
          </a:lstStyle>
          <a:p>
            <a:r>
              <a:rPr lang="en-US" dirty="0" smtClean="0"/>
              <a:t>8</a:t>
            </a:r>
            <a:r>
              <a:rPr lang="zh-CN" altLang="en-US" dirty="0" smtClean="0"/>
              <a:t>月</a:t>
            </a:r>
            <a:r>
              <a:rPr lang="en-US" altLang="zh-CN" dirty="0" smtClean="0"/>
              <a:t>3</a:t>
            </a:r>
            <a:r>
              <a:rPr lang="zh-CN" altLang="en-US" dirty="0" smtClean="0"/>
              <a:t>号</a:t>
            </a:r>
            <a:endParaRPr dirty="0"/>
          </a:p>
        </p:txBody>
      </p:sp>
      <p:sp>
        <p:nvSpPr>
          <p:cNvPr id="463" name="Shape 463"/>
          <p:cNvSpPr/>
          <p:nvPr/>
        </p:nvSpPr>
        <p:spPr>
          <a:xfrm>
            <a:off x="23147991" y="11172740"/>
            <a:ext cx="1236009" cy="518091"/>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algn="l">
              <a:defRPr sz="2700">
                <a:solidFill>
                  <a:srgbClr val="373D41"/>
                </a:solidFill>
                <a:latin typeface="Univers LT Std 55 Roman"/>
                <a:ea typeface="Univers LT Std 55 Roman"/>
                <a:cs typeface="Univers LT Std 55 Roman"/>
                <a:sym typeface="Univers LT Std 55 Roman"/>
              </a:defRPr>
            </a:lvl1pPr>
          </a:lstStyle>
          <a:p>
            <a:r>
              <a:rPr lang="en-US" dirty="0" smtClean="0"/>
              <a:t>8</a:t>
            </a:r>
            <a:r>
              <a:rPr lang="zh-CN" altLang="en-US" dirty="0" smtClean="0"/>
              <a:t>月</a:t>
            </a:r>
            <a:r>
              <a:rPr lang="en-US" altLang="zh-CN" dirty="0" smtClean="0"/>
              <a:t>9</a:t>
            </a:r>
            <a:r>
              <a:rPr lang="zh-CN" altLang="en-US" dirty="0" smtClean="0"/>
              <a:t>号</a:t>
            </a:r>
            <a:endParaRPr dirty="0"/>
          </a:p>
        </p:txBody>
      </p:sp>
      <p:pic>
        <p:nvPicPr>
          <p:cNvPr id="466" name="pasted-image.pdf"/>
          <p:cNvPicPr>
            <a:picLocks noChangeAspect="1"/>
          </p:cNvPicPr>
          <p:nvPr/>
        </p:nvPicPr>
        <p:blipFill>
          <a:blip r:embed="rId4">
            <a:extLst/>
          </a:blip>
          <a:stretch>
            <a:fillRect/>
          </a:stretch>
        </p:blipFill>
        <p:spPr>
          <a:xfrm>
            <a:off x="20529058" y="739798"/>
            <a:ext cx="3093486" cy="889001"/>
          </a:xfrm>
          <a:prstGeom prst="rect">
            <a:avLst/>
          </a:prstGeom>
          <a:ln w="12700">
            <a:miter lim="400000"/>
          </a:ln>
        </p:spPr>
      </p:pic>
      <p:pic>
        <p:nvPicPr>
          <p:cNvPr id="4" name="图片 3"/>
          <p:cNvPicPr>
            <a:picLocks noChangeAspect="1"/>
          </p:cNvPicPr>
          <p:nvPr/>
        </p:nvPicPr>
        <p:blipFill>
          <a:blip r:embed="rId5"/>
          <a:stretch>
            <a:fillRect/>
          </a:stretch>
        </p:blipFill>
        <p:spPr>
          <a:xfrm>
            <a:off x="10135807" y="5216849"/>
            <a:ext cx="2333625" cy="495300"/>
          </a:xfrm>
          <a:prstGeom prst="rect">
            <a:avLst/>
          </a:prstGeom>
        </p:spPr>
      </p:pic>
      <p:pic>
        <p:nvPicPr>
          <p:cNvPr id="6" name="图片 5"/>
          <p:cNvPicPr>
            <a:picLocks noChangeAspect="1"/>
          </p:cNvPicPr>
          <p:nvPr/>
        </p:nvPicPr>
        <p:blipFill>
          <a:blip r:embed="rId6"/>
          <a:stretch>
            <a:fillRect/>
          </a:stretch>
        </p:blipFill>
        <p:spPr>
          <a:xfrm>
            <a:off x="12783763" y="3506984"/>
            <a:ext cx="2390775" cy="3057525"/>
          </a:xfrm>
          <a:prstGeom prst="rect">
            <a:avLst/>
          </a:prstGeom>
        </p:spPr>
      </p:pic>
      <p:pic>
        <p:nvPicPr>
          <p:cNvPr id="7" name="图片 6"/>
          <p:cNvPicPr>
            <a:picLocks noChangeAspect="1"/>
          </p:cNvPicPr>
          <p:nvPr/>
        </p:nvPicPr>
        <p:blipFill>
          <a:blip r:embed="rId7"/>
          <a:stretch>
            <a:fillRect/>
          </a:stretch>
        </p:blipFill>
        <p:spPr>
          <a:xfrm>
            <a:off x="15351125" y="1723801"/>
            <a:ext cx="8934450" cy="2562225"/>
          </a:xfrm>
          <a:prstGeom prst="rect">
            <a:avLst/>
          </a:prstGeom>
        </p:spPr>
      </p:pic>
      <p:pic>
        <p:nvPicPr>
          <p:cNvPr id="8" name="图片 7"/>
          <p:cNvPicPr>
            <a:picLocks noChangeAspect="1"/>
          </p:cNvPicPr>
          <p:nvPr/>
        </p:nvPicPr>
        <p:blipFill>
          <a:blip r:embed="rId8"/>
          <a:stretch>
            <a:fillRect/>
          </a:stretch>
        </p:blipFill>
        <p:spPr>
          <a:xfrm>
            <a:off x="97674" y="5231367"/>
            <a:ext cx="9563100" cy="2752725"/>
          </a:xfrm>
          <a:prstGeom prst="rect">
            <a:avLst/>
          </a:prstGeom>
        </p:spPr>
      </p:pic>
      <p:sp>
        <p:nvSpPr>
          <p:cNvPr id="36" name="Shape 431"/>
          <p:cNvSpPr/>
          <p:nvPr/>
        </p:nvSpPr>
        <p:spPr>
          <a:xfrm>
            <a:off x="772820" y="673671"/>
            <a:ext cx="4282711" cy="1173655"/>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lgn="l">
              <a:lnSpc>
                <a:spcPct val="120000"/>
              </a:lnSpc>
              <a:defRPr sz="5800" spc="116">
                <a:solidFill>
                  <a:srgbClr val="373D41"/>
                </a:solidFill>
                <a:latin typeface="FZLanTingHei-M-GBK"/>
                <a:ea typeface="FZLanTingHei-M-GBK"/>
                <a:cs typeface="FZLanTingHei-M-GBK"/>
                <a:sym typeface="FZLanTingHei-M-GBK"/>
              </a:defRPr>
            </a:lvl1pPr>
          </a:lstStyle>
          <a:p>
            <a:r>
              <a:rPr lang="en-US" dirty="0" smtClean="0"/>
              <a:t>2</a:t>
            </a:r>
            <a:r>
              <a:rPr lang="zh-CN" altLang="en-US" dirty="0" smtClean="0"/>
              <a:t>：团队业务</a:t>
            </a:r>
            <a:endParaRPr dirty="0"/>
          </a:p>
        </p:txBody>
      </p:sp>
      <p:sp>
        <p:nvSpPr>
          <p:cNvPr id="37" name="Shape 432"/>
          <p:cNvSpPr/>
          <p:nvPr/>
        </p:nvSpPr>
        <p:spPr>
          <a:xfrm>
            <a:off x="791341" y="1868608"/>
            <a:ext cx="16065424" cy="730456"/>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algn="l">
              <a:lnSpc>
                <a:spcPct val="120000"/>
              </a:lnSpc>
              <a:defRPr sz="3400" spc="68">
                <a:solidFill>
                  <a:srgbClr val="373D41"/>
                </a:solidFill>
                <a:latin typeface="FZLanTingHei-L-GBK"/>
                <a:ea typeface="FZLanTingHei-L-GBK"/>
                <a:cs typeface="FZLanTingHei-L-GBK"/>
                <a:sym typeface="FZLanTingHei-L-GBK"/>
              </a:defRPr>
            </a:lvl1pPr>
          </a:lstStyle>
          <a:p>
            <a:r>
              <a:rPr lang="zh-CN" altLang="en-US" dirty="0"/>
              <a:t>消息中心答疑社区的</a:t>
            </a:r>
            <a:r>
              <a:rPr lang="zh-CN" altLang="en-US" dirty="0" smtClean="0"/>
              <a:t>建设</a:t>
            </a:r>
            <a:endParaRPr lang="en-US" altLang="zh-CN" dirty="0"/>
          </a:p>
        </p:txBody>
      </p:sp>
    </p:spTree>
    <p:extLst>
      <p:ext uri="{BB962C8B-B14F-4D97-AF65-F5344CB8AC3E}">
        <p14:creationId xmlns:p14="http://schemas.microsoft.com/office/powerpoint/2010/main" val="3584397485"/>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down)">
                                      <p:cBhvr>
                                        <p:cTn id="11" dur="500"/>
                                        <p:tgtEl>
                                          <p:spTgt spid="4"/>
                                        </p:tgtEl>
                                      </p:cBhvr>
                                    </p:animEffect>
                                  </p:childTnLst>
                                </p:cTn>
                              </p:par>
                              <p:par>
                                <p:cTn id="12" presetID="22" presetClass="entr" presetSubtype="4" fill="hold" nodeType="with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wipe(down)">
                                      <p:cBhvr>
                                        <p:cTn id="14" dur="500"/>
                                        <p:tgtEl>
                                          <p:spTgt spid="6"/>
                                        </p:tgtEl>
                                      </p:cBhvr>
                                    </p:animEffect>
                                  </p:childTnLst>
                                </p:cTn>
                              </p:par>
                            </p:childTnLst>
                          </p:cTn>
                        </p:par>
                      </p:childTnLst>
                    </p:cTn>
                  </p:par>
                  <p:par>
                    <p:cTn id="15" fill="hold">
                      <p:stCondLst>
                        <p:cond delay="indefinite"/>
                      </p:stCondLst>
                      <p:childTnLst>
                        <p:par>
                          <p:cTn id="16" fill="hold">
                            <p:stCondLst>
                              <p:cond delay="0"/>
                            </p:stCondLst>
                            <p:childTnLst>
                              <p:par>
                                <p:cTn id="17" presetID="3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p:cTn id="19" dur="1000" fill="hold"/>
                                        <p:tgtEl>
                                          <p:spTgt spid="7"/>
                                        </p:tgtEl>
                                        <p:attrNameLst>
                                          <p:attrName>ppt_w</p:attrName>
                                        </p:attrNameLst>
                                      </p:cBhvr>
                                      <p:tavLst>
                                        <p:tav tm="0">
                                          <p:val>
                                            <p:fltVal val="0"/>
                                          </p:val>
                                        </p:tav>
                                        <p:tav tm="100000">
                                          <p:val>
                                            <p:strVal val="#ppt_w"/>
                                          </p:val>
                                        </p:tav>
                                      </p:tavLst>
                                    </p:anim>
                                    <p:anim calcmode="lin" valueType="num">
                                      <p:cBhvr>
                                        <p:cTn id="20" dur="1000" fill="hold"/>
                                        <p:tgtEl>
                                          <p:spTgt spid="7"/>
                                        </p:tgtEl>
                                        <p:attrNameLst>
                                          <p:attrName>ppt_h</p:attrName>
                                        </p:attrNameLst>
                                      </p:cBhvr>
                                      <p:tavLst>
                                        <p:tav tm="0">
                                          <p:val>
                                            <p:fltVal val="0"/>
                                          </p:val>
                                        </p:tav>
                                        <p:tav tm="100000">
                                          <p:val>
                                            <p:strVal val="#ppt_h"/>
                                          </p:val>
                                        </p:tav>
                                      </p:tavLst>
                                    </p:anim>
                                    <p:anim calcmode="lin" valueType="num">
                                      <p:cBhvr>
                                        <p:cTn id="21" dur="1000" fill="hold"/>
                                        <p:tgtEl>
                                          <p:spTgt spid="7"/>
                                        </p:tgtEl>
                                        <p:attrNameLst>
                                          <p:attrName>style.rotation</p:attrName>
                                        </p:attrNameLst>
                                      </p:cBhvr>
                                      <p:tavLst>
                                        <p:tav tm="0">
                                          <p:val>
                                            <p:fltVal val="90"/>
                                          </p:val>
                                        </p:tav>
                                        <p:tav tm="100000">
                                          <p:val>
                                            <p:fltVal val="0"/>
                                          </p:val>
                                        </p:tav>
                                      </p:tavLst>
                                    </p:anim>
                                    <p:animEffect transition="in" filter="fade">
                                      <p:cBhvr>
                                        <p:cTn id="22"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1" name="Shape 431"/>
          <p:cNvSpPr/>
          <p:nvPr/>
        </p:nvSpPr>
        <p:spPr>
          <a:xfrm>
            <a:off x="772820" y="673671"/>
            <a:ext cx="3910814" cy="1173655"/>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lgn="l">
              <a:lnSpc>
                <a:spcPct val="120000"/>
              </a:lnSpc>
              <a:defRPr sz="5800" spc="116">
                <a:solidFill>
                  <a:srgbClr val="373D41"/>
                </a:solidFill>
                <a:latin typeface="FZLanTingHei-M-GBK"/>
                <a:ea typeface="FZLanTingHei-M-GBK"/>
                <a:cs typeface="FZLanTingHei-M-GBK"/>
                <a:sym typeface="FZLanTingHei-M-GBK"/>
              </a:defRPr>
            </a:lvl1pPr>
          </a:lstStyle>
          <a:p>
            <a:r>
              <a:rPr lang="en-US" altLang="zh-CN" dirty="0" smtClean="0"/>
              <a:t>3</a:t>
            </a:r>
            <a:r>
              <a:rPr lang="zh-CN" altLang="en-US" dirty="0"/>
              <a:t> </a:t>
            </a:r>
            <a:r>
              <a:rPr lang="zh-CN" altLang="en-US" dirty="0" smtClean="0"/>
              <a:t>合作开发</a:t>
            </a:r>
            <a:endParaRPr dirty="0"/>
          </a:p>
        </p:txBody>
      </p:sp>
      <p:sp>
        <p:nvSpPr>
          <p:cNvPr id="432" name="Shape 432"/>
          <p:cNvSpPr/>
          <p:nvPr/>
        </p:nvSpPr>
        <p:spPr>
          <a:xfrm>
            <a:off x="791341" y="1868608"/>
            <a:ext cx="6598504" cy="730456"/>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algn="l">
              <a:lnSpc>
                <a:spcPct val="120000"/>
              </a:lnSpc>
              <a:defRPr sz="3400" spc="68">
                <a:solidFill>
                  <a:srgbClr val="373D41"/>
                </a:solidFill>
                <a:latin typeface="FZLanTingHei-L-GBK"/>
                <a:ea typeface="FZLanTingHei-L-GBK"/>
                <a:cs typeface="FZLanTingHei-L-GBK"/>
                <a:sym typeface="FZLanTingHei-L-GBK"/>
              </a:defRPr>
            </a:lvl1pPr>
          </a:lstStyle>
          <a:p>
            <a:r>
              <a:rPr lang="zh-CN" altLang="en-US" dirty="0" smtClean="0"/>
              <a:t>基于</a:t>
            </a:r>
            <a:r>
              <a:rPr lang="en-US" altLang="zh-CN" dirty="0"/>
              <a:t>Pandora Boot</a:t>
            </a:r>
            <a:r>
              <a:rPr lang="zh-CN" altLang="en-US" dirty="0" smtClean="0"/>
              <a:t>的购物车项目</a:t>
            </a:r>
            <a:endParaRPr dirty="0"/>
          </a:p>
        </p:txBody>
      </p:sp>
      <p:pic>
        <p:nvPicPr>
          <p:cNvPr id="466" name="pasted-image.pdf"/>
          <p:cNvPicPr>
            <a:picLocks noChangeAspect="1"/>
          </p:cNvPicPr>
          <p:nvPr/>
        </p:nvPicPr>
        <p:blipFill>
          <a:blip r:embed="rId3">
            <a:extLst/>
          </a:blip>
          <a:stretch>
            <a:fillRect/>
          </a:stretch>
        </p:blipFill>
        <p:spPr>
          <a:xfrm>
            <a:off x="20529058" y="739798"/>
            <a:ext cx="3093486" cy="889001"/>
          </a:xfrm>
          <a:prstGeom prst="rect">
            <a:avLst/>
          </a:prstGeom>
          <a:ln w="12700">
            <a:miter lim="400000"/>
          </a:ln>
        </p:spPr>
      </p:pic>
      <p:pic>
        <p:nvPicPr>
          <p:cNvPr id="10" name="图片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40322" y="7644384"/>
            <a:ext cx="10669958" cy="4890398"/>
          </a:xfrm>
          <a:prstGeom prst="rect">
            <a:avLst/>
          </a:prstGeom>
        </p:spPr>
      </p:pic>
      <p:sp>
        <p:nvSpPr>
          <p:cNvPr id="15" name="Shape 432"/>
          <p:cNvSpPr/>
          <p:nvPr/>
        </p:nvSpPr>
        <p:spPr>
          <a:xfrm>
            <a:off x="1187200" y="2994797"/>
            <a:ext cx="14010510" cy="647037"/>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algn="l">
              <a:lnSpc>
                <a:spcPct val="120000"/>
              </a:lnSpc>
              <a:defRPr sz="3400" spc="68">
                <a:solidFill>
                  <a:srgbClr val="373D41"/>
                </a:solidFill>
                <a:latin typeface="FZLanTingHei-L-GBK"/>
                <a:ea typeface="FZLanTingHei-L-GBK"/>
                <a:cs typeface="FZLanTingHei-L-GBK"/>
                <a:sym typeface="FZLanTingHei-L-GBK"/>
              </a:defRPr>
            </a:lvl1pPr>
          </a:lstStyle>
          <a:p>
            <a:r>
              <a:rPr lang="zh-CN" altLang="en-US" dirty="0" smtClean="0"/>
              <a:t>团队成员：</a:t>
            </a:r>
            <a:endParaRPr dirty="0"/>
          </a:p>
        </p:txBody>
      </p:sp>
      <p:pic>
        <p:nvPicPr>
          <p:cNvPr id="11" name="图片 10"/>
          <p:cNvPicPr>
            <a:picLocks noChangeAspect="1"/>
          </p:cNvPicPr>
          <p:nvPr/>
        </p:nvPicPr>
        <p:blipFill>
          <a:blip r:embed="rId5"/>
          <a:stretch>
            <a:fillRect/>
          </a:stretch>
        </p:blipFill>
        <p:spPr>
          <a:xfrm>
            <a:off x="3690718" y="3008157"/>
            <a:ext cx="6195631" cy="3781288"/>
          </a:xfrm>
          <a:prstGeom prst="rect">
            <a:avLst/>
          </a:prstGeom>
        </p:spPr>
      </p:pic>
      <p:sp>
        <p:nvSpPr>
          <p:cNvPr id="17" name="Shape 432"/>
          <p:cNvSpPr/>
          <p:nvPr/>
        </p:nvSpPr>
        <p:spPr>
          <a:xfrm>
            <a:off x="1187200" y="7515423"/>
            <a:ext cx="14010510" cy="647037"/>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algn="l">
              <a:lnSpc>
                <a:spcPct val="120000"/>
              </a:lnSpc>
              <a:defRPr sz="3400" spc="68">
                <a:solidFill>
                  <a:srgbClr val="373D41"/>
                </a:solidFill>
                <a:latin typeface="FZLanTingHei-L-GBK"/>
                <a:ea typeface="FZLanTingHei-L-GBK"/>
                <a:cs typeface="FZLanTingHei-L-GBK"/>
                <a:sym typeface="FZLanTingHei-L-GBK"/>
              </a:defRPr>
            </a:lvl1pPr>
          </a:lstStyle>
          <a:p>
            <a:r>
              <a:rPr lang="zh-CN" altLang="en-US" dirty="0" smtClean="0"/>
              <a:t>项目成果：</a:t>
            </a:r>
            <a:endParaRPr dirty="0"/>
          </a:p>
        </p:txBody>
      </p:sp>
      <p:sp>
        <p:nvSpPr>
          <p:cNvPr id="18" name="Shape 432"/>
          <p:cNvSpPr/>
          <p:nvPr/>
        </p:nvSpPr>
        <p:spPr>
          <a:xfrm>
            <a:off x="12431984" y="2913254"/>
            <a:ext cx="14010510" cy="647037"/>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algn="l">
              <a:lnSpc>
                <a:spcPct val="120000"/>
              </a:lnSpc>
              <a:defRPr sz="3400" spc="68">
                <a:solidFill>
                  <a:srgbClr val="373D41"/>
                </a:solidFill>
                <a:latin typeface="FZLanTingHei-L-GBK"/>
                <a:ea typeface="FZLanTingHei-L-GBK"/>
                <a:cs typeface="FZLanTingHei-L-GBK"/>
                <a:sym typeface="FZLanTingHei-L-GBK"/>
              </a:defRPr>
            </a:lvl1pPr>
          </a:lstStyle>
          <a:p>
            <a:r>
              <a:rPr lang="zh-CN" altLang="en-US" dirty="0" smtClean="0"/>
              <a:t>项目架构：</a:t>
            </a:r>
            <a:endParaRPr dirty="0"/>
          </a:p>
        </p:txBody>
      </p:sp>
      <p:pic>
        <p:nvPicPr>
          <p:cNvPr id="14" name="图片 13"/>
          <p:cNvPicPr>
            <a:picLocks noChangeAspect="1"/>
          </p:cNvPicPr>
          <p:nvPr/>
        </p:nvPicPr>
        <p:blipFill>
          <a:blip r:embed="rId6"/>
          <a:stretch>
            <a:fillRect/>
          </a:stretch>
        </p:blipFill>
        <p:spPr>
          <a:xfrm>
            <a:off x="14801851" y="2755619"/>
            <a:ext cx="8015695" cy="6296316"/>
          </a:xfrm>
          <a:prstGeom prst="rect">
            <a:avLst/>
          </a:prstGeom>
        </p:spPr>
      </p:pic>
    </p:spTree>
    <p:extLst>
      <p:ext uri="{BB962C8B-B14F-4D97-AF65-F5344CB8AC3E}">
        <p14:creationId xmlns:p14="http://schemas.microsoft.com/office/powerpoint/2010/main" val="366548198"/>
      </p:ext>
    </p:extLst>
  </p:cSld>
  <p:clrMapOvr>
    <a:masterClrMapping/>
  </p:clrMapOvr>
  <p:transition spd="slow"/>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6" name="Shape 316"/>
          <p:cNvSpPr/>
          <p:nvPr/>
        </p:nvSpPr>
        <p:spPr>
          <a:xfrm>
            <a:off x="772820" y="673671"/>
            <a:ext cx="3910814" cy="1173655"/>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lgn="l">
              <a:lnSpc>
                <a:spcPct val="120000"/>
              </a:lnSpc>
              <a:defRPr sz="5800" spc="116">
                <a:solidFill>
                  <a:srgbClr val="373D41"/>
                </a:solidFill>
                <a:latin typeface="FZLanTingHei-M-GBK"/>
                <a:ea typeface="FZLanTingHei-M-GBK"/>
                <a:cs typeface="FZLanTingHei-M-GBK"/>
                <a:sym typeface="FZLanTingHei-M-GBK"/>
              </a:defRPr>
            </a:lvl1pPr>
          </a:lstStyle>
          <a:p>
            <a:r>
              <a:rPr lang="en-US" dirty="0"/>
              <a:t>4</a:t>
            </a:r>
            <a:r>
              <a:rPr lang="en-US" dirty="0" smtClean="0"/>
              <a:t> </a:t>
            </a:r>
            <a:r>
              <a:rPr lang="zh-CN" altLang="en-US" dirty="0"/>
              <a:t>阿</a:t>
            </a:r>
            <a:r>
              <a:rPr lang="zh-CN" altLang="en-US" dirty="0" smtClean="0"/>
              <a:t>里味儿</a:t>
            </a:r>
            <a:endParaRPr dirty="0"/>
          </a:p>
        </p:txBody>
      </p:sp>
      <p:sp>
        <p:nvSpPr>
          <p:cNvPr id="317" name="Shape 317"/>
          <p:cNvSpPr/>
          <p:nvPr/>
        </p:nvSpPr>
        <p:spPr>
          <a:xfrm>
            <a:off x="791340" y="1868607"/>
            <a:ext cx="5661217" cy="730456"/>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algn="l">
              <a:lnSpc>
                <a:spcPct val="120000"/>
              </a:lnSpc>
              <a:defRPr sz="3400" spc="68">
                <a:solidFill>
                  <a:srgbClr val="373D41"/>
                </a:solidFill>
                <a:latin typeface="FZLanTingHei-L-GBK"/>
                <a:ea typeface="FZLanTingHei-L-GBK"/>
                <a:cs typeface="FZLanTingHei-L-GBK"/>
                <a:sym typeface="FZLanTingHei-L-GBK"/>
              </a:defRPr>
            </a:lvl1pPr>
          </a:lstStyle>
          <a:p>
            <a:endParaRPr dirty="0"/>
          </a:p>
        </p:txBody>
      </p:sp>
      <p:pic>
        <p:nvPicPr>
          <p:cNvPr id="377" name="pasted-image.pdf"/>
          <p:cNvPicPr>
            <a:picLocks noChangeAspect="1"/>
          </p:cNvPicPr>
          <p:nvPr/>
        </p:nvPicPr>
        <p:blipFill>
          <a:blip r:embed="rId3">
            <a:extLst/>
          </a:blip>
          <a:stretch>
            <a:fillRect/>
          </a:stretch>
        </p:blipFill>
        <p:spPr>
          <a:xfrm>
            <a:off x="20529058" y="739798"/>
            <a:ext cx="3093486" cy="889001"/>
          </a:xfrm>
          <a:prstGeom prst="rect">
            <a:avLst/>
          </a:prstGeom>
          <a:ln w="12700">
            <a:miter lim="400000"/>
          </a:ln>
        </p:spPr>
      </p:pic>
      <p:sp>
        <p:nvSpPr>
          <p:cNvPr id="6" name="Shape 432"/>
          <p:cNvSpPr/>
          <p:nvPr/>
        </p:nvSpPr>
        <p:spPr>
          <a:xfrm>
            <a:off x="2862797" y="2457588"/>
            <a:ext cx="3258145" cy="730456"/>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algn="l">
              <a:lnSpc>
                <a:spcPct val="120000"/>
              </a:lnSpc>
              <a:defRPr sz="3400" spc="68">
                <a:solidFill>
                  <a:srgbClr val="373D41"/>
                </a:solidFill>
                <a:latin typeface="FZLanTingHei-L-GBK"/>
                <a:ea typeface="FZLanTingHei-L-GBK"/>
                <a:cs typeface="FZLanTingHei-L-GBK"/>
                <a:sym typeface="FZLanTingHei-L-GBK"/>
              </a:defRPr>
            </a:lvl1pPr>
          </a:lstStyle>
          <a:p>
            <a:r>
              <a:rPr lang="zh-CN" altLang="en-US" dirty="0" smtClean="0"/>
              <a:t>阿里的价值观</a:t>
            </a:r>
            <a:endParaRPr dirty="0"/>
          </a:p>
        </p:txBody>
      </p:sp>
      <p:sp>
        <p:nvSpPr>
          <p:cNvPr id="7" name="Shape 432"/>
          <p:cNvSpPr/>
          <p:nvPr/>
        </p:nvSpPr>
        <p:spPr>
          <a:xfrm>
            <a:off x="2974431" y="9855071"/>
            <a:ext cx="3258145" cy="730456"/>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algn="l">
              <a:lnSpc>
                <a:spcPct val="120000"/>
              </a:lnSpc>
              <a:defRPr sz="3400" spc="68">
                <a:solidFill>
                  <a:srgbClr val="373D41"/>
                </a:solidFill>
                <a:latin typeface="FZLanTingHei-L-GBK"/>
                <a:ea typeface="FZLanTingHei-L-GBK"/>
                <a:cs typeface="FZLanTingHei-L-GBK"/>
                <a:sym typeface="FZLanTingHei-L-GBK"/>
              </a:defRPr>
            </a:lvl1pPr>
          </a:lstStyle>
          <a:p>
            <a:r>
              <a:rPr lang="zh-CN" altLang="en-US" dirty="0" smtClean="0"/>
              <a:t>阿里的人才观</a:t>
            </a:r>
            <a:endParaRPr dirty="0"/>
          </a:p>
        </p:txBody>
      </p:sp>
      <p:sp>
        <p:nvSpPr>
          <p:cNvPr id="3" name="矩形 2"/>
          <p:cNvSpPr/>
          <p:nvPr/>
        </p:nvSpPr>
        <p:spPr>
          <a:xfrm>
            <a:off x="6613859" y="10220299"/>
            <a:ext cx="15313080" cy="2614049"/>
          </a:xfrm>
          <a:prstGeom prst="rect">
            <a:avLst/>
          </a:prstGeom>
          <a:ln w="12700">
            <a:miter lim="400000"/>
          </a:ln>
        </p:spPr>
        <p:txBody>
          <a:bodyPr wrap="square" lIns="50800" tIns="50800" rIns="50800" bIns="50800" anchor="ctr">
            <a:spAutoFit/>
          </a:bodyPr>
          <a:lstStyle/>
          <a:p>
            <a:pPr marL="457200" indent="-457200" algn="l">
              <a:lnSpc>
                <a:spcPct val="120000"/>
              </a:lnSpc>
              <a:buFont typeface="Arial" panose="020B0604020202020204" pitchFamily="34" charset="0"/>
              <a:buChar char="•"/>
            </a:pPr>
            <a:r>
              <a:rPr lang="zh-CN" altLang="en-US" sz="3400" spc="68" dirty="0">
                <a:solidFill>
                  <a:srgbClr val="373D41"/>
                </a:solidFill>
                <a:latin typeface="FZLanTingHei-L-GBK"/>
                <a:ea typeface="FZLanTingHei-L-GBK"/>
                <a:cs typeface="FZLanTingHei-L-GBK"/>
                <a:sym typeface="FZLanTingHei-L-GBK"/>
              </a:rPr>
              <a:t>聪明：专业的能力和开放的思维，智商与情商都高；</a:t>
            </a:r>
          </a:p>
          <a:p>
            <a:pPr marL="457200" indent="-457200" algn="l">
              <a:lnSpc>
                <a:spcPct val="120000"/>
              </a:lnSpc>
              <a:buFont typeface="Arial" panose="020B0604020202020204" pitchFamily="34" charset="0"/>
              <a:buChar char="•"/>
            </a:pPr>
            <a:r>
              <a:rPr lang="zh-CN" altLang="en-US" sz="3400" spc="68" dirty="0">
                <a:solidFill>
                  <a:srgbClr val="373D41"/>
                </a:solidFill>
                <a:latin typeface="FZLanTingHei-L-GBK"/>
                <a:ea typeface="FZLanTingHei-L-GBK"/>
                <a:cs typeface="FZLanTingHei-L-GBK"/>
                <a:sym typeface="FZLanTingHei-L-GBK"/>
              </a:rPr>
              <a:t>皮实：经得起折腾，棒杀和捧杀都没关系，能抗压不骄傲；</a:t>
            </a:r>
          </a:p>
          <a:p>
            <a:pPr marL="457200" indent="-457200" algn="l">
              <a:lnSpc>
                <a:spcPct val="120000"/>
              </a:lnSpc>
              <a:buFont typeface="Arial" panose="020B0604020202020204" pitchFamily="34" charset="0"/>
              <a:buChar char="•"/>
            </a:pPr>
            <a:r>
              <a:rPr lang="zh-CN" altLang="en-US" sz="3400" spc="68" dirty="0">
                <a:solidFill>
                  <a:srgbClr val="373D41"/>
                </a:solidFill>
                <a:latin typeface="FZLanTingHei-L-GBK"/>
                <a:ea typeface="FZLanTingHei-L-GBK"/>
                <a:cs typeface="FZLanTingHei-L-GBK"/>
                <a:sym typeface="FZLanTingHei-L-GBK"/>
              </a:rPr>
              <a:t>乐观：充分客观理性了解当下真实情况之后仍充满好奇心和乐趣，爱折腾；</a:t>
            </a:r>
          </a:p>
          <a:p>
            <a:pPr marL="457200" indent="-457200" algn="l">
              <a:lnSpc>
                <a:spcPct val="120000"/>
              </a:lnSpc>
              <a:buFont typeface="Arial" panose="020B0604020202020204" pitchFamily="34" charset="0"/>
              <a:buChar char="•"/>
            </a:pPr>
            <a:r>
              <a:rPr lang="zh-CN" altLang="en-US" sz="3400" spc="68" dirty="0">
                <a:solidFill>
                  <a:srgbClr val="373D41"/>
                </a:solidFill>
                <a:latin typeface="FZLanTingHei-L-GBK"/>
                <a:ea typeface="FZLanTingHei-L-GBK"/>
                <a:cs typeface="FZLanTingHei-L-GBK"/>
                <a:sym typeface="FZLanTingHei-L-GBK"/>
              </a:rPr>
              <a:t>自省：经常反省自身</a:t>
            </a:r>
            <a:r>
              <a:rPr lang="zh-CN" altLang="en-US" sz="3400" spc="68" dirty="0" smtClean="0">
                <a:solidFill>
                  <a:srgbClr val="373D41"/>
                </a:solidFill>
                <a:latin typeface="FZLanTingHei-L-GBK"/>
                <a:ea typeface="FZLanTingHei-L-GBK"/>
                <a:cs typeface="FZLanTingHei-L-GBK"/>
                <a:sym typeface="FZLanTingHei-L-GBK"/>
              </a:rPr>
              <a:t>，</a:t>
            </a:r>
            <a:r>
              <a:rPr lang="zh-CN" altLang="en-US" sz="3400" spc="68" dirty="0">
                <a:solidFill>
                  <a:srgbClr val="373D41"/>
                </a:solidFill>
                <a:latin typeface="FZLanTingHei-L-GBK"/>
                <a:ea typeface="FZLanTingHei-L-GBK"/>
                <a:cs typeface="FZLanTingHei-L-GBK"/>
                <a:sym typeface="FZLanTingHei-L-GBK"/>
              </a:rPr>
              <a:t>可以</a:t>
            </a:r>
            <a:r>
              <a:rPr lang="zh-CN" altLang="en-US" sz="3400" spc="68" dirty="0" smtClean="0">
                <a:solidFill>
                  <a:srgbClr val="373D41"/>
                </a:solidFill>
                <a:latin typeface="FZLanTingHei-L-GBK"/>
                <a:ea typeface="FZLanTingHei-L-GBK"/>
                <a:cs typeface="FZLanTingHei-L-GBK"/>
                <a:sym typeface="FZLanTingHei-L-GBK"/>
              </a:rPr>
              <a:t>采用</a:t>
            </a:r>
            <a:r>
              <a:rPr lang="zh-CN" altLang="en-US" sz="3400" spc="68" dirty="0">
                <a:solidFill>
                  <a:srgbClr val="373D41"/>
                </a:solidFill>
                <a:latin typeface="FZLanTingHei-L-GBK"/>
                <a:ea typeface="FZLanTingHei-L-GBK"/>
                <a:cs typeface="FZLanTingHei-L-GBK"/>
                <a:sym typeface="FZLanTingHei-L-GBK"/>
              </a:rPr>
              <a:t>团队 </a:t>
            </a:r>
            <a:r>
              <a:rPr lang="en-US" altLang="zh-CN" sz="3400" spc="68" dirty="0">
                <a:solidFill>
                  <a:srgbClr val="373D41"/>
                </a:solidFill>
                <a:latin typeface="FZLanTingHei-L-GBK"/>
                <a:ea typeface="FZLanTingHei-L-GBK"/>
                <a:cs typeface="FZLanTingHei-L-GBK"/>
                <a:sym typeface="FZLanTingHei-L-GBK"/>
              </a:rPr>
              <a:t>Review </a:t>
            </a:r>
            <a:r>
              <a:rPr lang="zh-CN" altLang="en-US" sz="3400" spc="68" dirty="0">
                <a:solidFill>
                  <a:srgbClr val="373D41"/>
                </a:solidFill>
                <a:latin typeface="FZLanTingHei-L-GBK"/>
                <a:ea typeface="FZLanTingHei-L-GBK"/>
                <a:cs typeface="FZLanTingHei-L-GBK"/>
                <a:sym typeface="FZLanTingHei-L-GBK"/>
              </a:rPr>
              <a:t>的方式，不自大傲慢。</a:t>
            </a:r>
          </a:p>
        </p:txBody>
      </p:sp>
      <p:pic>
        <p:nvPicPr>
          <p:cNvPr id="11" name="图片 10"/>
          <p:cNvPicPr>
            <a:picLocks noChangeAspect="1"/>
          </p:cNvPicPr>
          <p:nvPr/>
        </p:nvPicPr>
        <p:blipFill>
          <a:blip r:embed="rId4"/>
          <a:stretch>
            <a:fillRect/>
          </a:stretch>
        </p:blipFill>
        <p:spPr>
          <a:xfrm>
            <a:off x="6755091" y="1260498"/>
            <a:ext cx="9756723" cy="8164480"/>
          </a:xfrm>
          <a:prstGeom prst="rect">
            <a:avLst/>
          </a:prstGeom>
        </p:spPr>
      </p:pic>
    </p:spTree>
    <p:extLst>
      <p:ext uri="{BB962C8B-B14F-4D97-AF65-F5344CB8AC3E}">
        <p14:creationId xmlns:p14="http://schemas.microsoft.com/office/powerpoint/2010/main" val="3877260146"/>
      </p:ext>
    </p:extLst>
  </p:cSld>
  <p:clrMapOvr>
    <a:masterClrMapping/>
  </p:clrMapOvr>
  <p:transition spd="slow"/>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8" name="Shape 648"/>
          <p:cNvSpPr/>
          <p:nvPr/>
        </p:nvSpPr>
        <p:spPr>
          <a:xfrm>
            <a:off x="7195848" y="11628558"/>
            <a:ext cx="3831560" cy="647037"/>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algn="l">
              <a:lnSpc>
                <a:spcPct val="120000"/>
              </a:lnSpc>
              <a:defRPr sz="3400" spc="68">
                <a:solidFill>
                  <a:srgbClr val="373D41"/>
                </a:solidFill>
                <a:latin typeface="FZLanTingHei-L-GBK"/>
                <a:ea typeface="FZLanTingHei-L-GBK"/>
                <a:cs typeface="FZLanTingHei-L-GBK"/>
                <a:sym typeface="FZLanTingHei-L-GBK"/>
              </a:defRPr>
            </a:lvl1pPr>
          </a:lstStyle>
          <a:p>
            <a:r>
              <a:rPr lang="zh-CN" altLang="en-US" b="1" dirty="0" smtClean="0"/>
              <a:t>对待自己严谨好奇</a:t>
            </a:r>
            <a:endParaRPr b="1" dirty="0"/>
          </a:p>
        </p:txBody>
      </p:sp>
      <p:pic>
        <p:nvPicPr>
          <p:cNvPr id="649" name="pasted-image.pdf"/>
          <p:cNvPicPr>
            <a:picLocks noChangeAspect="1"/>
          </p:cNvPicPr>
          <p:nvPr/>
        </p:nvPicPr>
        <p:blipFill>
          <a:blip r:embed="rId3">
            <a:extLst/>
          </a:blip>
          <a:stretch>
            <a:fillRect/>
          </a:stretch>
        </p:blipFill>
        <p:spPr>
          <a:xfrm>
            <a:off x="20529058" y="739798"/>
            <a:ext cx="3093486" cy="889001"/>
          </a:xfrm>
          <a:prstGeom prst="rect">
            <a:avLst/>
          </a:prstGeom>
          <a:ln w="12700">
            <a:miter lim="400000"/>
          </a:ln>
        </p:spPr>
      </p:pic>
      <p:sp>
        <p:nvSpPr>
          <p:cNvPr id="10" name="Shape 648"/>
          <p:cNvSpPr/>
          <p:nvPr/>
        </p:nvSpPr>
        <p:spPr>
          <a:xfrm>
            <a:off x="2392540" y="11634651"/>
            <a:ext cx="4088257" cy="647037"/>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algn="l">
              <a:lnSpc>
                <a:spcPct val="120000"/>
              </a:lnSpc>
              <a:defRPr sz="3400" spc="68">
                <a:solidFill>
                  <a:srgbClr val="373D41"/>
                </a:solidFill>
                <a:latin typeface="FZLanTingHei-L-GBK"/>
                <a:ea typeface="FZLanTingHei-L-GBK"/>
                <a:cs typeface="FZLanTingHei-L-GBK"/>
                <a:sym typeface="FZLanTingHei-L-GBK"/>
              </a:defRPr>
            </a:lvl1pPr>
          </a:lstStyle>
          <a:p>
            <a:r>
              <a:rPr lang="zh-CN" altLang="en-US" b="1" dirty="0" smtClean="0"/>
              <a:t>对待客户专业耐心</a:t>
            </a:r>
            <a:endParaRPr b="1" dirty="0"/>
          </a:p>
        </p:txBody>
      </p:sp>
      <p:sp>
        <p:nvSpPr>
          <p:cNvPr id="11" name="Shape 648"/>
          <p:cNvSpPr/>
          <p:nvPr/>
        </p:nvSpPr>
        <p:spPr>
          <a:xfrm>
            <a:off x="12378562" y="11634651"/>
            <a:ext cx="3861469" cy="647037"/>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algn="l">
              <a:lnSpc>
                <a:spcPct val="120000"/>
              </a:lnSpc>
              <a:defRPr sz="3400" spc="68">
                <a:solidFill>
                  <a:srgbClr val="373D41"/>
                </a:solidFill>
                <a:latin typeface="FZLanTingHei-L-GBK"/>
                <a:ea typeface="FZLanTingHei-L-GBK"/>
                <a:cs typeface="FZLanTingHei-L-GBK"/>
                <a:sym typeface="FZLanTingHei-L-GBK"/>
              </a:defRPr>
            </a:lvl1pPr>
          </a:lstStyle>
          <a:p>
            <a:r>
              <a:rPr lang="zh-CN" altLang="en-US" b="1" dirty="0" smtClean="0"/>
              <a:t>对待同事信任真诚</a:t>
            </a:r>
            <a:endParaRPr b="1" dirty="0"/>
          </a:p>
        </p:txBody>
      </p:sp>
      <p:sp>
        <p:nvSpPr>
          <p:cNvPr id="12" name="Shape 648"/>
          <p:cNvSpPr/>
          <p:nvPr/>
        </p:nvSpPr>
        <p:spPr>
          <a:xfrm>
            <a:off x="17502807" y="11652571"/>
            <a:ext cx="3836505" cy="647037"/>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algn="l">
              <a:lnSpc>
                <a:spcPct val="120000"/>
              </a:lnSpc>
              <a:defRPr sz="3400" spc="68">
                <a:solidFill>
                  <a:srgbClr val="373D41"/>
                </a:solidFill>
                <a:latin typeface="FZLanTingHei-L-GBK"/>
                <a:ea typeface="FZLanTingHei-L-GBK"/>
                <a:cs typeface="FZLanTingHei-L-GBK"/>
                <a:sym typeface="FZLanTingHei-L-GBK"/>
              </a:defRPr>
            </a:lvl1pPr>
          </a:lstStyle>
          <a:p>
            <a:r>
              <a:rPr lang="zh-CN" altLang="en-US" b="1" dirty="0" smtClean="0"/>
              <a:t>对待公司忠诚期待</a:t>
            </a:r>
            <a:endParaRPr b="1" dirty="0"/>
          </a:p>
        </p:txBody>
      </p:sp>
      <p:sp>
        <p:nvSpPr>
          <p:cNvPr id="14" name="Shape 316"/>
          <p:cNvSpPr/>
          <p:nvPr/>
        </p:nvSpPr>
        <p:spPr>
          <a:xfrm>
            <a:off x="772820" y="744812"/>
            <a:ext cx="3910814" cy="1031373"/>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lgn="l">
              <a:lnSpc>
                <a:spcPct val="120000"/>
              </a:lnSpc>
              <a:defRPr sz="5800" spc="116">
                <a:solidFill>
                  <a:srgbClr val="373D41"/>
                </a:solidFill>
                <a:latin typeface="FZLanTingHei-M-GBK"/>
                <a:ea typeface="FZLanTingHei-M-GBK"/>
                <a:cs typeface="FZLanTingHei-M-GBK"/>
                <a:sym typeface="FZLanTingHei-M-GBK"/>
              </a:defRPr>
            </a:lvl1pPr>
          </a:lstStyle>
          <a:p>
            <a:r>
              <a:rPr lang="en-US" dirty="0" smtClean="0"/>
              <a:t>5 </a:t>
            </a:r>
            <a:r>
              <a:rPr lang="zh-CN" altLang="en-US" dirty="0" smtClean="0"/>
              <a:t>收获总结</a:t>
            </a:r>
            <a:endParaRPr lang="en-US" altLang="zh-CN" dirty="0" smtClean="0"/>
          </a:p>
        </p:txBody>
      </p:sp>
      <p:pic>
        <p:nvPicPr>
          <p:cNvPr id="2" name="图片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97231" y="5840004"/>
            <a:ext cx="6664816" cy="4998612"/>
          </a:xfrm>
          <a:prstGeom prst="rect">
            <a:avLst/>
          </a:prstGeom>
        </p:spPr>
      </p:pic>
      <p:pic>
        <p:nvPicPr>
          <p:cNvPr id="3" name="图片 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5398610" y="5853737"/>
            <a:ext cx="7477317" cy="4984879"/>
          </a:xfrm>
          <a:prstGeom prst="rect">
            <a:avLst/>
          </a:prstGeom>
        </p:spPr>
      </p:pic>
      <p:pic>
        <p:nvPicPr>
          <p:cNvPr id="4" name="图片 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997231" y="415139"/>
            <a:ext cx="11673276" cy="5030515"/>
          </a:xfrm>
          <a:prstGeom prst="rect">
            <a:avLst/>
          </a:prstGeom>
        </p:spPr>
      </p:pic>
      <p:sp>
        <p:nvSpPr>
          <p:cNvPr id="13" name="Shape 432"/>
          <p:cNvSpPr/>
          <p:nvPr/>
        </p:nvSpPr>
        <p:spPr>
          <a:xfrm>
            <a:off x="791341" y="1868608"/>
            <a:ext cx="4265851" cy="730456"/>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algn="l">
              <a:lnSpc>
                <a:spcPct val="120000"/>
              </a:lnSpc>
              <a:defRPr sz="3400" spc="68">
                <a:solidFill>
                  <a:srgbClr val="373D41"/>
                </a:solidFill>
                <a:latin typeface="FZLanTingHei-L-GBK"/>
                <a:ea typeface="FZLanTingHei-L-GBK"/>
                <a:cs typeface="FZLanTingHei-L-GBK"/>
                <a:sym typeface="FZLanTingHei-L-GBK"/>
              </a:defRPr>
            </a:lvl1pPr>
          </a:lstStyle>
          <a:p>
            <a:r>
              <a:rPr lang="zh-CN" altLang="en-US" dirty="0"/>
              <a:t>始于</a:t>
            </a:r>
            <a:r>
              <a:rPr lang="zh-CN" altLang="en-US" dirty="0" smtClean="0"/>
              <a:t>百技，永无止境</a:t>
            </a:r>
            <a:endParaRPr dirty="0"/>
          </a:p>
        </p:txBody>
      </p:sp>
      <p:pic>
        <p:nvPicPr>
          <p:cNvPr id="5" name="图片 4"/>
          <p:cNvPicPr>
            <a:picLocks noChangeAspect="1"/>
          </p:cNvPicPr>
          <p:nvPr/>
        </p:nvPicPr>
        <p:blipFill>
          <a:blip r:embed="rId7"/>
          <a:stretch>
            <a:fillRect/>
          </a:stretch>
        </p:blipFill>
        <p:spPr>
          <a:xfrm>
            <a:off x="1085501" y="2691487"/>
            <a:ext cx="6110347" cy="8147129"/>
          </a:xfrm>
          <a:prstGeom prst="rect">
            <a:avLst/>
          </a:prstGeom>
        </p:spPr>
      </p:pic>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heel(1)">
                                      <p:cBhvr>
                                        <p:cTn id="12" dur="20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1000"/>
                                        <p:tgtEl>
                                          <p:spTgt spid="2"/>
                                        </p:tgtEl>
                                      </p:cBhvr>
                                    </p:animEffect>
                                    <p:anim calcmode="lin" valueType="num">
                                      <p:cBhvr>
                                        <p:cTn id="18" dur="1000" fill="hold"/>
                                        <p:tgtEl>
                                          <p:spTgt spid="2"/>
                                        </p:tgtEl>
                                        <p:attrNameLst>
                                          <p:attrName>ppt_x</p:attrName>
                                        </p:attrNameLst>
                                      </p:cBhvr>
                                      <p:tavLst>
                                        <p:tav tm="0">
                                          <p:val>
                                            <p:strVal val="#ppt_x"/>
                                          </p:val>
                                        </p:tav>
                                        <p:tav tm="100000">
                                          <p:val>
                                            <p:strVal val="#ppt_x"/>
                                          </p:val>
                                        </p:tav>
                                      </p:tavLst>
                                    </p:anim>
                                    <p:anim calcmode="lin" valueType="num">
                                      <p:cBhvr>
                                        <p:cTn id="1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6" presetClass="entr" presetSubtype="0" fill="hold" nodeType="click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wipe(down)">
                                      <p:cBhvr>
                                        <p:cTn id="24" dur="580">
                                          <p:stCondLst>
                                            <p:cond delay="0"/>
                                          </p:stCondLst>
                                        </p:cTn>
                                        <p:tgtEl>
                                          <p:spTgt spid="3"/>
                                        </p:tgtEl>
                                      </p:cBhvr>
                                    </p:animEffect>
                                    <p:anim calcmode="lin" valueType="num">
                                      <p:cBhvr>
                                        <p:cTn id="25" dur="1822" tmFilter="0,0; 0.14,0.36; 0.43,0.73; 0.71,0.91; 1.0,1.0">
                                          <p:stCondLst>
                                            <p:cond delay="0"/>
                                          </p:stCondLst>
                                        </p:cTn>
                                        <p:tgtEl>
                                          <p:spTgt spid="3"/>
                                        </p:tgtEl>
                                        <p:attrNameLst>
                                          <p:attrName>ppt_x</p:attrName>
                                        </p:attrNameLst>
                                      </p:cBhvr>
                                      <p:tavLst>
                                        <p:tav tm="0">
                                          <p:val>
                                            <p:strVal val="#ppt_x-0.25"/>
                                          </p:val>
                                        </p:tav>
                                        <p:tav tm="100000">
                                          <p:val>
                                            <p:strVal val="#ppt_x"/>
                                          </p:val>
                                        </p:tav>
                                      </p:tavLst>
                                    </p:anim>
                                    <p:anim calcmode="lin" valueType="num">
                                      <p:cBhvr>
                                        <p:cTn id="26" dur="664" tmFilter="0.0,0.0; 0.25,0.07; 0.50,0.2; 0.75,0.467; 1.0,1.0">
                                          <p:stCondLst>
                                            <p:cond delay="0"/>
                                          </p:stCondLst>
                                        </p:cTn>
                                        <p:tgtEl>
                                          <p:spTgt spid="3"/>
                                        </p:tgtEl>
                                        <p:attrNameLst>
                                          <p:attrName>ppt_y</p:attrName>
                                        </p:attrNameLst>
                                      </p:cBhvr>
                                      <p:tavLst>
                                        <p:tav tm="0" fmla="#ppt_y-sin(pi*$)/3">
                                          <p:val>
                                            <p:fltVal val="0.5"/>
                                          </p:val>
                                        </p:tav>
                                        <p:tav tm="100000">
                                          <p:val>
                                            <p:fltVal val="1"/>
                                          </p:val>
                                        </p:tav>
                                      </p:tavLst>
                                    </p:anim>
                                    <p:anim calcmode="lin" valueType="num">
                                      <p:cBhvr>
                                        <p:cTn id="27" dur="664" tmFilter="0, 0; 0.125,0.2665; 0.25,0.4; 0.375,0.465; 0.5,0.5;  0.625,0.535; 0.75,0.6; 0.875,0.7335; 1,1">
                                          <p:stCondLst>
                                            <p:cond delay="664"/>
                                          </p:stCondLst>
                                        </p:cTn>
                                        <p:tgtEl>
                                          <p:spTgt spid="3"/>
                                        </p:tgtEl>
                                        <p:attrNameLst>
                                          <p:attrName>ppt_y</p:attrName>
                                        </p:attrNameLst>
                                      </p:cBhvr>
                                      <p:tavLst>
                                        <p:tav tm="0" fmla="#ppt_y-sin(pi*$)/9">
                                          <p:val>
                                            <p:fltVal val="0"/>
                                          </p:val>
                                        </p:tav>
                                        <p:tav tm="100000">
                                          <p:val>
                                            <p:fltVal val="1"/>
                                          </p:val>
                                        </p:tav>
                                      </p:tavLst>
                                    </p:anim>
                                    <p:anim calcmode="lin" valueType="num">
                                      <p:cBhvr>
                                        <p:cTn id="28" dur="332" tmFilter="0, 0; 0.125,0.2665; 0.25,0.4; 0.375,0.465; 0.5,0.5;  0.625,0.535; 0.75,0.6; 0.875,0.7335; 1,1">
                                          <p:stCondLst>
                                            <p:cond delay="1324"/>
                                          </p:stCondLst>
                                        </p:cTn>
                                        <p:tgtEl>
                                          <p:spTgt spid="3"/>
                                        </p:tgtEl>
                                        <p:attrNameLst>
                                          <p:attrName>ppt_y</p:attrName>
                                        </p:attrNameLst>
                                      </p:cBhvr>
                                      <p:tavLst>
                                        <p:tav tm="0" fmla="#ppt_y-sin(pi*$)/27">
                                          <p:val>
                                            <p:fltVal val="0"/>
                                          </p:val>
                                        </p:tav>
                                        <p:tav tm="100000">
                                          <p:val>
                                            <p:fltVal val="1"/>
                                          </p:val>
                                        </p:tav>
                                      </p:tavLst>
                                    </p:anim>
                                    <p:anim calcmode="lin" valueType="num">
                                      <p:cBhvr>
                                        <p:cTn id="29" dur="164" tmFilter="0, 0; 0.125,0.2665; 0.25,0.4; 0.375,0.465; 0.5,0.5;  0.625,0.535; 0.75,0.6; 0.875,0.7335; 1,1">
                                          <p:stCondLst>
                                            <p:cond delay="1656"/>
                                          </p:stCondLst>
                                        </p:cTn>
                                        <p:tgtEl>
                                          <p:spTgt spid="3"/>
                                        </p:tgtEl>
                                        <p:attrNameLst>
                                          <p:attrName>ppt_y</p:attrName>
                                        </p:attrNameLst>
                                      </p:cBhvr>
                                      <p:tavLst>
                                        <p:tav tm="0" fmla="#ppt_y-sin(pi*$)/81">
                                          <p:val>
                                            <p:fltVal val="0"/>
                                          </p:val>
                                        </p:tav>
                                        <p:tav tm="100000">
                                          <p:val>
                                            <p:fltVal val="1"/>
                                          </p:val>
                                        </p:tav>
                                      </p:tavLst>
                                    </p:anim>
                                    <p:animScale>
                                      <p:cBhvr>
                                        <p:cTn id="30" dur="26">
                                          <p:stCondLst>
                                            <p:cond delay="650"/>
                                          </p:stCondLst>
                                        </p:cTn>
                                        <p:tgtEl>
                                          <p:spTgt spid="3"/>
                                        </p:tgtEl>
                                      </p:cBhvr>
                                      <p:to x="100000" y="60000"/>
                                    </p:animScale>
                                    <p:animScale>
                                      <p:cBhvr>
                                        <p:cTn id="31" dur="166" decel="50000">
                                          <p:stCondLst>
                                            <p:cond delay="676"/>
                                          </p:stCondLst>
                                        </p:cTn>
                                        <p:tgtEl>
                                          <p:spTgt spid="3"/>
                                        </p:tgtEl>
                                      </p:cBhvr>
                                      <p:to x="100000" y="100000"/>
                                    </p:animScale>
                                    <p:animScale>
                                      <p:cBhvr>
                                        <p:cTn id="32" dur="26">
                                          <p:stCondLst>
                                            <p:cond delay="1312"/>
                                          </p:stCondLst>
                                        </p:cTn>
                                        <p:tgtEl>
                                          <p:spTgt spid="3"/>
                                        </p:tgtEl>
                                      </p:cBhvr>
                                      <p:to x="100000" y="80000"/>
                                    </p:animScale>
                                    <p:animScale>
                                      <p:cBhvr>
                                        <p:cTn id="33" dur="166" decel="50000">
                                          <p:stCondLst>
                                            <p:cond delay="1338"/>
                                          </p:stCondLst>
                                        </p:cTn>
                                        <p:tgtEl>
                                          <p:spTgt spid="3"/>
                                        </p:tgtEl>
                                      </p:cBhvr>
                                      <p:to x="100000" y="100000"/>
                                    </p:animScale>
                                    <p:animScale>
                                      <p:cBhvr>
                                        <p:cTn id="34" dur="26">
                                          <p:stCondLst>
                                            <p:cond delay="1642"/>
                                          </p:stCondLst>
                                        </p:cTn>
                                        <p:tgtEl>
                                          <p:spTgt spid="3"/>
                                        </p:tgtEl>
                                      </p:cBhvr>
                                      <p:to x="100000" y="90000"/>
                                    </p:animScale>
                                    <p:animScale>
                                      <p:cBhvr>
                                        <p:cTn id="35" dur="166" decel="50000">
                                          <p:stCondLst>
                                            <p:cond delay="1668"/>
                                          </p:stCondLst>
                                        </p:cTn>
                                        <p:tgtEl>
                                          <p:spTgt spid="3"/>
                                        </p:tgtEl>
                                      </p:cBhvr>
                                      <p:to x="100000" y="100000"/>
                                    </p:animScale>
                                    <p:animScale>
                                      <p:cBhvr>
                                        <p:cTn id="36" dur="26">
                                          <p:stCondLst>
                                            <p:cond delay="1808"/>
                                          </p:stCondLst>
                                        </p:cTn>
                                        <p:tgtEl>
                                          <p:spTgt spid="3"/>
                                        </p:tgtEl>
                                      </p:cBhvr>
                                      <p:to x="100000" y="95000"/>
                                    </p:animScale>
                                    <p:animScale>
                                      <p:cBhvr>
                                        <p:cTn id="37" dur="166" decel="50000">
                                          <p:stCondLst>
                                            <p:cond delay="1834"/>
                                          </p:stCondLst>
                                        </p:cTn>
                                        <p:tgtEl>
                                          <p:spTgt spid="3"/>
                                        </p:tgtEl>
                                      </p:cBhvr>
                                      <p:to x="100000" y="100000"/>
                                    </p:animScale>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grpId="0" nodeType="clickEffect">
                                  <p:stCondLst>
                                    <p:cond delay="0"/>
                                  </p:stCondLst>
                                  <p:childTnLst>
                                    <p:set>
                                      <p:cBhvr>
                                        <p:cTn id="41" dur="1" fill="hold">
                                          <p:stCondLst>
                                            <p:cond delay="0"/>
                                          </p:stCondLst>
                                        </p:cTn>
                                        <p:tgtEl>
                                          <p:spTgt spid="648"/>
                                        </p:tgtEl>
                                        <p:attrNameLst>
                                          <p:attrName>style.visibility</p:attrName>
                                        </p:attrNameLst>
                                      </p:cBhvr>
                                      <p:to>
                                        <p:strVal val="visible"/>
                                      </p:to>
                                    </p:set>
                                    <p:anim calcmode="lin" valueType="num">
                                      <p:cBhvr additive="base">
                                        <p:cTn id="42" dur="500" fill="hold"/>
                                        <p:tgtEl>
                                          <p:spTgt spid="648"/>
                                        </p:tgtEl>
                                        <p:attrNameLst>
                                          <p:attrName>ppt_x</p:attrName>
                                        </p:attrNameLst>
                                      </p:cBhvr>
                                      <p:tavLst>
                                        <p:tav tm="0">
                                          <p:val>
                                            <p:strVal val="#ppt_x"/>
                                          </p:val>
                                        </p:tav>
                                        <p:tav tm="100000">
                                          <p:val>
                                            <p:strVal val="#ppt_x"/>
                                          </p:val>
                                        </p:tav>
                                      </p:tavLst>
                                    </p:anim>
                                    <p:anim calcmode="lin" valueType="num">
                                      <p:cBhvr additive="base">
                                        <p:cTn id="43" dur="500" fill="hold"/>
                                        <p:tgtEl>
                                          <p:spTgt spid="648"/>
                                        </p:tgtEl>
                                        <p:attrNameLst>
                                          <p:attrName>ppt_y</p:attrName>
                                        </p:attrNameLst>
                                      </p:cBhvr>
                                      <p:tavLst>
                                        <p:tav tm="0">
                                          <p:val>
                                            <p:strVal val="1+#ppt_h/2"/>
                                          </p:val>
                                        </p:tav>
                                        <p:tav tm="100000">
                                          <p:val>
                                            <p:strVal val="#ppt_y"/>
                                          </p:val>
                                        </p:tav>
                                      </p:tavLst>
                                    </p:anim>
                                  </p:childTnLst>
                                </p:cTn>
                              </p:par>
                              <p:par>
                                <p:cTn id="44" presetID="2" presetClass="entr" presetSubtype="4" fill="hold" grpId="0" nodeType="withEffect">
                                  <p:stCondLst>
                                    <p:cond delay="0"/>
                                  </p:stCondLst>
                                  <p:childTnLst>
                                    <p:set>
                                      <p:cBhvr>
                                        <p:cTn id="45" dur="1" fill="hold">
                                          <p:stCondLst>
                                            <p:cond delay="0"/>
                                          </p:stCondLst>
                                        </p:cTn>
                                        <p:tgtEl>
                                          <p:spTgt spid="10"/>
                                        </p:tgtEl>
                                        <p:attrNameLst>
                                          <p:attrName>style.visibility</p:attrName>
                                        </p:attrNameLst>
                                      </p:cBhvr>
                                      <p:to>
                                        <p:strVal val="visible"/>
                                      </p:to>
                                    </p:set>
                                    <p:anim calcmode="lin" valueType="num">
                                      <p:cBhvr additive="base">
                                        <p:cTn id="46" dur="500" fill="hold"/>
                                        <p:tgtEl>
                                          <p:spTgt spid="10"/>
                                        </p:tgtEl>
                                        <p:attrNameLst>
                                          <p:attrName>ppt_x</p:attrName>
                                        </p:attrNameLst>
                                      </p:cBhvr>
                                      <p:tavLst>
                                        <p:tav tm="0">
                                          <p:val>
                                            <p:strVal val="#ppt_x"/>
                                          </p:val>
                                        </p:tav>
                                        <p:tav tm="100000">
                                          <p:val>
                                            <p:strVal val="#ppt_x"/>
                                          </p:val>
                                        </p:tav>
                                      </p:tavLst>
                                    </p:anim>
                                    <p:anim calcmode="lin" valueType="num">
                                      <p:cBhvr additive="base">
                                        <p:cTn id="47" dur="500" fill="hold"/>
                                        <p:tgtEl>
                                          <p:spTgt spid="10"/>
                                        </p:tgtEl>
                                        <p:attrNameLst>
                                          <p:attrName>ppt_y</p:attrName>
                                        </p:attrNameLst>
                                      </p:cBhvr>
                                      <p:tavLst>
                                        <p:tav tm="0">
                                          <p:val>
                                            <p:strVal val="1+#ppt_h/2"/>
                                          </p:val>
                                        </p:tav>
                                        <p:tav tm="100000">
                                          <p:val>
                                            <p:strVal val="#ppt_y"/>
                                          </p:val>
                                        </p:tav>
                                      </p:tavLst>
                                    </p:anim>
                                  </p:childTnLst>
                                </p:cTn>
                              </p:par>
                              <p:par>
                                <p:cTn id="48" presetID="2" presetClass="entr" presetSubtype="4" fill="hold" grpId="0" nodeType="withEffect">
                                  <p:stCondLst>
                                    <p:cond delay="0"/>
                                  </p:stCondLst>
                                  <p:childTnLst>
                                    <p:set>
                                      <p:cBhvr>
                                        <p:cTn id="49" dur="1" fill="hold">
                                          <p:stCondLst>
                                            <p:cond delay="0"/>
                                          </p:stCondLst>
                                        </p:cTn>
                                        <p:tgtEl>
                                          <p:spTgt spid="11"/>
                                        </p:tgtEl>
                                        <p:attrNameLst>
                                          <p:attrName>style.visibility</p:attrName>
                                        </p:attrNameLst>
                                      </p:cBhvr>
                                      <p:to>
                                        <p:strVal val="visible"/>
                                      </p:to>
                                    </p:set>
                                    <p:anim calcmode="lin" valueType="num">
                                      <p:cBhvr additive="base">
                                        <p:cTn id="50" dur="500" fill="hold"/>
                                        <p:tgtEl>
                                          <p:spTgt spid="11"/>
                                        </p:tgtEl>
                                        <p:attrNameLst>
                                          <p:attrName>ppt_x</p:attrName>
                                        </p:attrNameLst>
                                      </p:cBhvr>
                                      <p:tavLst>
                                        <p:tav tm="0">
                                          <p:val>
                                            <p:strVal val="#ppt_x"/>
                                          </p:val>
                                        </p:tav>
                                        <p:tav tm="100000">
                                          <p:val>
                                            <p:strVal val="#ppt_x"/>
                                          </p:val>
                                        </p:tav>
                                      </p:tavLst>
                                    </p:anim>
                                    <p:anim calcmode="lin" valueType="num">
                                      <p:cBhvr additive="base">
                                        <p:cTn id="51" dur="500" fill="hold"/>
                                        <p:tgtEl>
                                          <p:spTgt spid="11"/>
                                        </p:tgtEl>
                                        <p:attrNameLst>
                                          <p:attrName>ppt_y</p:attrName>
                                        </p:attrNameLst>
                                      </p:cBhvr>
                                      <p:tavLst>
                                        <p:tav tm="0">
                                          <p:val>
                                            <p:strVal val="1+#ppt_h/2"/>
                                          </p:val>
                                        </p:tav>
                                        <p:tav tm="100000">
                                          <p:val>
                                            <p:strVal val="#ppt_y"/>
                                          </p:val>
                                        </p:tav>
                                      </p:tavLst>
                                    </p:anim>
                                  </p:childTnLst>
                                </p:cTn>
                              </p:par>
                              <p:par>
                                <p:cTn id="52" presetID="2" presetClass="entr" presetSubtype="4" fill="hold" grpId="0" nodeType="withEffect">
                                  <p:stCondLst>
                                    <p:cond delay="0"/>
                                  </p:stCondLst>
                                  <p:childTnLst>
                                    <p:set>
                                      <p:cBhvr>
                                        <p:cTn id="53" dur="1" fill="hold">
                                          <p:stCondLst>
                                            <p:cond delay="0"/>
                                          </p:stCondLst>
                                        </p:cTn>
                                        <p:tgtEl>
                                          <p:spTgt spid="12"/>
                                        </p:tgtEl>
                                        <p:attrNameLst>
                                          <p:attrName>style.visibility</p:attrName>
                                        </p:attrNameLst>
                                      </p:cBhvr>
                                      <p:to>
                                        <p:strVal val="visible"/>
                                      </p:to>
                                    </p:set>
                                    <p:anim calcmode="lin" valueType="num">
                                      <p:cBhvr additive="base">
                                        <p:cTn id="54" dur="500" fill="hold"/>
                                        <p:tgtEl>
                                          <p:spTgt spid="12"/>
                                        </p:tgtEl>
                                        <p:attrNameLst>
                                          <p:attrName>ppt_x</p:attrName>
                                        </p:attrNameLst>
                                      </p:cBhvr>
                                      <p:tavLst>
                                        <p:tav tm="0">
                                          <p:val>
                                            <p:strVal val="#ppt_x"/>
                                          </p:val>
                                        </p:tav>
                                        <p:tav tm="100000">
                                          <p:val>
                                            <p:strVal val="#ppt_x"/>
                                          </p:val>
                                        </p:tav>
                                      </p:tavLst>
                                    </p:anim>
                                    <p:anim calcmode="lin" valueType="num">
                                      <p:cBhvr additive="base">
                                        <p:cTn id="55"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8" grpId="0" animBg="1"/>
      <p:bldP spid="10" grpId="0" animBg="1"/>
      <p:bldP spid="11" grpId="0" animBg="1"/>
      <p:bldP spid="1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 name="Shape 132"/>
          <p:cNvSpPr/>
          <p:nvPr/>
        </p:nvSpPr>
        <p:spPr>
          <a:xfrm>
            <a:off x="496332" y="1941313"/>
            <a:ext cx="9757798" cy="1986185"/>
          </a:xfrm>
          <a:prstGeom prst="rect">
            <a:avLst/>
          </a:prstGeom>
          <a:solidFill>
            <a:schemeClr val="bg1"/>
          </a:solid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algn="l">
              <a:lnSpc>
                <a:spcPct val="120000"/>
              </a:lnSpc>
              <a:defRPr sz="3400" spc="68">
                <a:solidFill>
                  <a:srgbClr val="373D41"/>
                </a:solidFill>
                <a:latin typeface="FZLanTingHei-L-GBK"/>
                <a:ea typeface="FZLanTingHei-L-GBK"/>
                <a:cs typeface="FZLanTingHei-L-GBK"/>
                <a:sym typeface="FZLanTingHei-L-GBK"/>
              </a:defRPr>
            </a:lvl1pPr>
          </a:lstStyle>
          <a:p>
            <a:r>
              <a:rPr lang="en-US" altLang="zh-CN" dirty="0" smtClean="0">
                <a:solidFill>
                  <a:schemeClr val="accent1">
                    <a:lumMod val="75000"/>
                  </a:schemeClr>
                </a:solidFill>
              </a:rPr>
              <a:t>1</a:t>
            </a:r>
            <a:r>
              <a:rPr lang="zh-CN" altLang="en-US" dirty="0" smtClean="0">
                <a:solidFill>
                  <a:schemeClr val="accent1">
                    <a:lumMod val="75000"/>
                  </a:schemeClr>
                </a:solidFill>
              </a:rPr>
              <a:t>：</a:t>
            </a:r>
            <a:r>
              <a:rPr lang="en-US" altLang="zh-CN" dirty="0" err="1" smtClean="0">
                <a:solidFill>
                  <a:schemeClr val="accent1">
                    <a:lumMod val="75000"/>
                  </a:schemeClr>
                </a:solidFill>
              </a:rPr>
              <a:t>Aone</a:t>
            </a:r>
            <a:r>
              <a:rPr lang="zh-CN" altLang="en-US" dirty="0" smtClean="0">
                <a:solidFill>
                  <a:schemeClr val="accent1">
                    <a:lumMod val="75000"/>
                  </a:schemeClr>
                </a:solidFill>
              </a:rPr>
              <a:t>平台、</a:t>
            </a:r>
            <a:r>
              <a:rPr lang="en-US" altLang="zh-CN" dirty="0" smtClean="0">
                <a:solidFill>
                  <a:schemeClr val="accent1">
                    <a:lumMod val="75000"/>
                  </a:schemeClr>
                </a:solidFill>
              </a:rPr>
              <a:t>Pandora Boot</a:t>
            </a:r>
            <a:r>
              <a:rPr lang="zh-CN" altLang="en-US" dirty="0" smtClean="0">
                <a:solidFill>
                  <a:schemeClr val="accent1">
                    <a:lumMod val="75000"/>
                  </a:schemeClr>
                </a:solidFill>
              </a:rPr>
              <a:t>项目构建</a:t>
            </a:r>
            <a:endParaRPr lang="en-US" altLang="zh-CN" dirty="0">
              <a:solidFill>
                <a:schemeClr val="accent1">
                  <a:lumMod val="75000"/>
                </a:schemeClr>
              </a:solidFill>
            </a:endParaRPr>
          </a:p>
          <a:p>
            <a:r>
              <a:rPr lang="en-US" altLang="zh-CN" b="1" dirty="0" smtClean="0">
                <a:solidFill>
                  <a:schemeClr val="accent1"/>
                </a:solidFill>
              </a:rPr>
              <a:t>2</a:t>
            </a:r>
            <a:r>
              <a:rPr lang="zh-CN" altLang="en-US" b="1" dirty="0" smtClean="0">
                <a:solidFill>
                  <a:schemeClr val="accent1"/>
                </a:solidFill>
              </a:rPr>
              <a:t>：阿里中间件（</a:t>
            </a:r>
            <a:r>
              <a:rPr lang="en-US" altLang="zh-CN" b="1" dirty="0" smtClean="0">
                <a:solidFill>
                  <a:schemeClr val="accent1"/>
                </a:solidFill>
              </a:rPr>
              <a:t>HSF</a:t>
            </a:r>
            <a:r>
              <a:rPr lang="zh-CN" altLang="en-US" b="1" dirty="0" smtClean="0">
                <a:solidFill>
                  <a:schemeClr val="accent1"/>
                </a:solidFill>
              </a:rPr>
              <a:t>、</a:t>
            </a:r>
            <a:r>
              <a:rPr lang="en-US" altLang="zh-CN" b="1" dirty="0" smtClean="0">
                <a:solidFill>
                  <a:schemeClr val="accent1"/>
                </a:solidFill>
              </a:rPr>
              <a:t>Diamond</a:t>
            </a:r>
            <a:r>
              <a:rPr lang="zh-CN" altLang="en-US" b="1" dirty="0" smtClean="0">
                <a:solidFill>
                  <a:schemeClr val="accent1"/>
                </a:solidFill>
              </a:rPr>
              <a:t>、</a:t>
            </a:r>
            <a:r>
              <a:rPr lang="en-US" altLang="zh-CN" b="1" dirty="0" err="1" smtClean="0">
                <a:solidFill>
                  <a:schemeClr val="accent1"/>
                </a:solidFill>
              </a:rPr>
              <a:t>ConfigServer</a:t>
            </a:r>
            <a:r>
              <a:rPr lang="zh-CN" altLang="en-US" b="1" dirty="0" smtClean="0">
                <a:solidFill>
                  <a:schemeClr val="accent1"/>
                </a:solidFill>
              </a:rPr>
              <a:t>）</a:t>
            </a:r>
            <a:endParaRPr lang="en-US" altLang="zh-CN" b="1" dirty="0">
              <a:solidFill>
                <a:schemeClr val="accent1"/>
              </a:solidFill>
            </a:endParaRPr>
          </a:p>
          <a:p>
            <a:r>
              <a:rPr lang="en-US" altLang="zh-CN" dirty="0">
                <a:solidFill>
                  <a:schemeClr val="accent1">
                    <a:lumMod val="75000"/>
                  </a:schemeClr>
                </a:solidFill>
              </a:rPr>
              <a:t>3</a:t>
            </a:r>
            <a:r>
              <a:rPr lang="zh-CN" altLang="en-US" dirty="0">
                <a:solidFill>
                  <a:schemeClr val="accent1">
                    <a:lumMod val="75000"/>
                  </a:schemeClr>
                </a:solidFill>
              </a:rPr>
              <a:t>：前端脚手架（</a:t>
            </a:r>
            <a:r>
              <a:rPr lang="en-US" altLang="zh-CN" dirty="0">
                <a:solidFill>
                  <a:schemeClr val="accent1">
                    <a:lumMod val="75000"/>
                  </a:schemeClr>
                </a:solidFill>
              </a:rPr>
              <a:t>Ant Design Pro</a:t>
            </a:r>
            <a:r>
              <a:rPr lang="zh-CN" altLang="en-US" dirty="0">
                <a:solidFill>
                  <a:schemeClr val="accent1">
                    <a:lumMod val="75000"/>
                  </a:schemeClr>
                </a:solidFill>
              </a:rPr>
              <a:t>、</a:t>
            </a:r>
            <a:r>
              <a:rPr lang="en-US" altLang="zh-CN" dirty="0">
                <a:solidFill>
                  <a:schemeClr val="accent1">
                    <a:lumMod val="75000"/>
                  </a:schemeClr>
                </a:solidFill>
              </a:rPr>
              <a:t>React </a:t>
            </a:r>
            <a:r>
              <a:rPr lang="en-US" altLang="zh-CN" dirty="0" err="1">
                <a:solidFill>
                  <a:schemeClr val="accent1">
                    <a:lumMod val="75000"/>
                  </a:schemeClr>
                </a:solidFill>
              </a:rPr>
              <a:t>Js</a:t>
            </a:r>
            <a:r>
              <a:rPr lang="zh-CN" altLang="en-US" dirty="0">
                <a:solidFill>
                  <a:schemeClr val="accent1">
                    <a:lumMod val="75000"/>
                  </a:schemeClr>
                </a:solidFill>
              </a:rPr>
              <a:t>）</a:t>
            </a:r>
            <a:endParaRPr dirty="0">
              <a:solidFill>
                <a:schemeClr val="accent1">
                  <a:lumMod val="75000"/>
                </a:schemeClr>
              </a:solidFill>
            </a:endParaRPr>
          </a:p>
        </p:txBody>
      </p:sp>
      <p:sp>
        <p:nvSpPr>
          <p:cNvPr id="133" name="Shape 133"/>
          <p:cNvSpPr/>
          <p:nvPr/>
        </p:nvSpPr>
        <p:spPr>
          <a:xfrm>
            <a:off x="3346962" y="5503278"/>
            <a:ext cx="2448310" cy="2448310"/>
          </a:xfrm>
          <a:prstGeom prst="ellipse">
            <a:avLst/>
          </a:prstGeom>
          <a:solidFill>
            <a:srgbClr val="373D41">
              <a:alpha val="5000"/>
            </a:srgbClr>
          </a:solidFill>
          <a:ln w="12700">
            <a:miter lim="400000"/>
          </a:ln>
        </p:spPr>
        <p:txBody>
          <a:bodyPr lIns="50800" tIns="50800" rIns="50800" bIns="50800" anchor="ctr"/>
          <a:lstStyle/>
          <a:p>
            <a:pPr>
              <a:defRPr sz="3200"/>
            </a:pPr>
            <a:endParaRPr/>
          </a:p>
        </p:txBody>
      </p:sp>
      <p:sp>
        <p:nvSpPr>
          <p:cNvPr id="134" name="Shape 134"/>
          <p:cNvSpPr/>
          <p:nvPr/>
        </p:nvSpPr>
        <p:spPr>
          <a:xfrm>
            <a:off x="12042542" y="6086083"/>
            <a:ext cx="1270001" cy="1270001"/>
          </a:xfrm>
          <a:prstGeom prst="ellipse">
            <a:avLst/>
          </a:prstGeom>
          <a:solidFill>
            <a:srgbClr val="FFFFFF"/>
          </a:solidFill>
          <a:ln w="12700">
            <a:miter lim="400000"/>
          </a:ln>
          <a:effectLst>
            <a:outerShdw blurRad="317500" dist="9577" rotWithShape="0">
              <a:srgbClr val="000000">
                <a:alpha val="6026"/>
              </a:srgbClr>
            </a:outerShdw>
          </a:effectLst>
        </p:spPr>
        <p:txBody>
          <a:bodyPr lIns="50800" tIns="50800" rIns="50800" bIns="50800" anchor="ctr"/>
          <a:lstStyle/>
          <a:p>
            <a:pPr>
              <a:defRPr sz="3200">
                <a:solidFill>
                  <a:srgbClr val="FFFFFF"/>
                </a:solidFill>
              </a:defRPr>
            </a:pPr>
            <a:endParaRPr/>
          </a:p>
        </p:txBody>
      </p:sp>
      <p:sp>
        <p:nvSpPr>
          <p:cNvPr id="135" name="Shape 135"/>
          <p:cNvSpPr/>
          <p:nvPr/>
        </p:nvSpPr>
        <p:spPr>
          <a:xfrm>
            <a:off x="15901885" y="6086083"/>
            <a:ext cx="1270001" cy="1270001"/>
          </a:xfrm>
          <a:prstGeom prst="ellipse">
            <a:avLst/>
          </a:prstGeom>
          <a:solidFill>
            <a:srgbClr val="FFFFFF"/>
          </a:solidFill>
          <a:ln w="12700">
            <a:miter lim="400000"/>
          </a:ln>
          <a:effectLst>
            <a:outerShdw blurRad="317500" dist="9577" rotWithShape="0">
              <a:srgbClr val="000000">
                <a:alpha val="6026"/>
              </a:srgbClr>
            </a:outerShdw>
          </a:effectLst>
        </p:spPr>
        <p:txBody>
          <a:bodyPr lIns="50800" tIns="50800" rIns="50800" bIns="50800" anchor="ctr"/>
          <a:lstStyle/>
          <a:p>
            <a:pPr>
              <a:defRPr sz="3200">
                <a:solidFill>
                  <a:srgbClr val="FFFFFF"/>
                </a:solidFill>
              </a:defRPr>
            </a:pPr>
            <a:endParaRPr/>
          </a:p>
        </p:txBody>
      </p:sp>
      <p:sp>
        <p:nvSpPr>
          <p:cNvPr id="136" name="Shape 136"/>
          <p:cNvSpPr/>
          <p:nvPr/>
        </p:nvSpPr>
        <p:spPr>
          <a:xfrm>
            <a:off x="19762685" y="6086083"/>
            <a:ext cx="1270001" cy="1270001"/>
          </a:xfrm>
          <a:prstGeom prst="ellipse">
            <a:avLst/>
          </a:prstGeom>
          <a:solidFill>
            <a:srgbClr val="FFFFFF"/>
          </a:solidFill>
          <a:ln w="12700">
            <a:miter lim="400000"/>
          </a:ln>
          <a:effectLst>
            <a:outerShdw blurRad="317500" dist="9577" rotWithShape="0">
              <a:srgbClr val="000000">
                <a:alpha val="6026"/>
              </a:srgbClr>
            </a:outerShdw>
          </a:effectLst>
        </p:spPr>
        <p:txBody>
          <a:bodyPr lIns="50800" tIns="50800" rIns="50800" bIns="50800" anchor="ctr"/>
          <a:lstStyle/>
          <a:p>
            <a:pPr>
              <a:defRPr sz="3200">
                <a:solidFill>
                  <a:srgbClr val="FFFFFF"/>
                </a:solidFill>
              </a:defRPr>
            </a:pPr>
            <a:endParaRPr/>
          </a:p>
        </p:txBody>
      </p:sp>
      <p:sp>
        <p:nvSpPr>
          <p:cNvPr id="137" name="Shape 137"/>
          <p:cNvSpPr/>
          <p:nvPr/>
        </p:nvSpPr>
        <p:spPr>
          <a:xfrm>
            <a:off x="3542757" y="5789800"/>
            <a:ext cx="2031320" cy="2031320"/>
          </a:xfrm>
          <a:prstGeom prst="ellipse">
            <a:avLst/>
          </a:prstGeom>
          <a:solidFill>
            <a:srgbClr val="373D41"/>
          </a:solidFill>
          <a:ln w="12700">
            <a:miter lim="400000"/>
          </a:ln>
          <a:effectLst>
            <a:outerShdw blurRad="584200" dist="29019" dir="5640464" rotWithShape="0">
              <a:srgbClr val="373D41">
                <a:alpha val="31356"/>
              </a:srgbClr>
            </a:outerShdw>
          </a:effectLst>
        </p:spPr>
        <p:txBody>
          <a:bodyPr lIns="50800" tIns="50800" rIns="50800" bIns="50800" anchor="ctr"/>
          <a:lstStyle/>
          <a:p>
            <a:pPr>
              <a:defRPr sz="3200"/>
            </a:pPr>
            <a:endParaRPr/>
          </a:p>
        </p:txBody>
      </p:sp>
      <p:sp>
        <p:nvSpPr>
          <p:cNvPr id="138" name="Shape 138"/>
          <p:cNvSpPr/>
          <p:nvPr/>
        </p:nvSpPr>
        <p:spPr>
          <a:xfrm>
            <a:off x="3703490" y="8208004"/>
            <a:ext cx="1671741" cy="583045"/>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lnSpc>
                <a:spcPct val="120000"/>
              </a:lnSpc>
              <a:defRPr sz="3000" spc="59">
                <a:solidFill>
                  <a:srgbClr val="373D41"/>
                </a:solidFill>
                <a:latin typeface="FZLanTingHei-M-GBK"/>
                <a:ea typeface="FZLanTingHei-M-GBK"/>
                <a:cs typeface="FZLanTingHei-M-GBK"/>
                <a:sym typeface="FZLanTingHei-M-GBK"/>
              </a:defRPr>
            </a:lvl1pPr>
          </a:lstStyle>
          <a:p>
            <a:r>
              <a:rPr lang="zh-CN" altLang="en-US" dirty="0" smtClean="0"/>
              <a:t>知识积累</a:t>
            </a:r>
            <a:endParaRPr dirty="0"/>
          </a:p>
        </p:txBody>
      </p:sp>
      <p:sp>
        <p:nvSpPr>
          <p:cNvPr id="139" name="Shape 139"/>
          <p:cNvSpPr/>
          <p:nvPr/>
        </p:nvSpPr>
        <p:spPr>
          <a:xfrm>
            <a:off x="4270381" y="6356593"/>
            <a:ext cx="537973" cy="8636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lgn="l">
              <a:defRPr sz="6000">
                <a:solidFill>
                  <a:srgbClr val="FFFFFF"/>
                </a:solidFill>
                <a:latin typeface="Univers LT Std 55 Roman"/>
                <a:ea typeface="Univers LT Std 55 Roman"/>
                <a:cs typeface="Univers LT Std 55 Roman"/>
                <a:sym typeface="Univers LT Std 55 Roman"/>
              </a:defRPr>
            </a:lvl1pPr>
          </a:lstStyle>
          <a:p>
            <a:r>
              <a:t>1</a:t>
            </a:r>
          </a:p>
        </p:txBody>
      </p:sp>
      <p:sp>
        <p:nvSpPr>
          <p:cNvPr id="142" name="Shape 142"/>
          <p:cNvSpPr/>
          <p:nvPr/>
        </p:nvSpPr>
        <p:spPr>
          <a:xfrm>
            <a:off x="7780001" y="8118131"/>
            <a:ext cx="1671741" cy="583045"/>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lnSpc>
                <a:spcPct val="120000"/>
              </a:lnSpc>
              <a:defRPr sz="3000" spc="59">
                <a:solidFill>
                  <a:srgbClr val="373D41"/>
                </a:solidFill>
                <a:latin typeface="FZLanTingHei-L-GBK"/>
                <a:ea typeface="FZLanTingHei-L-GBK"/>
                <a:cs typeface="FZLanTingHei-L-GBK"/>
                <a:sym typeface="FZLanTingHei-L-GBK"/>
              </a:defRPr>
            </a:lvl1pPr>
          </a:lstStyle>
          <a:p>
            <a:r>
              <a:rPr lang="zh-CN" altLang="en-US" dirty="0" smtClean="0"/>
              <a:t>团队业务</a:t>
            </a:r>
            <a:endParaRPr dirty="0"/>
          </a:p>
        </p:txBody>
      </p:sp>
      <p:sp>
        <p:nvSpPr>
          <p:cNvPr id="144" name="Shape 144"/>
          <p:cNvSpPr/>
          <p:nvPr/>
        </p:nvSpPr>
        <p:spPr>
          <a:xfrm>
            <a:off x="10068868" y="6727433"/>
            <a:ext cx="1355819" cy="1"/>
          </a:xfrm>
          <a:prstGeom prst="line">
            <a:avLst/>
          </a:prstGeom>
          <a:ln w="38100" cap="rnd">
            <a:solidFill>
              <a:srgbClr val="D7D8D9"/>
            </a:solidFill>
            <a:custDash>
              <a:ds d="100000" sp="200000"/>
            </a:custDash>
            <a:miter lim="400000"/>
          </a:ln>
        </p:spPr>
        <p:txBody>
          <a:bodyPr lIns="50800" tIns="50800" rIns="50800" bIns="50800" anchor="ctr"/>
          <a:lstStyle/>
          <a:p>
            <a:pPr>
              <a:defRPr sz="3200"/>
            </a:pPr>
            <a:endParaRPr/>
          </a:p>
        </p:txBody>
      </p:sp>
      <p:sp>
        <p:nvSpPr>
          <p:cNvPr id="145" name="Shape 145"/>
          <p:cNvSpPr/>
          <p:nvPr/>
        </p:nvSpPr>
        <p:spPr>
          <a:xfrm>
            <a:off x="11840943" y="7855576"/>
            <a:ext cx="1671741" cy="583045"/>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lnSpc>
                <a:spcPct val="120000"/>
              </a:lnSpc>
              <a:defRPr sz="3000" spc="59">
                <a:solidFill>
                  <a:srgbClr val="373D41"/>
                </a:solidFill>
                <a:latin typeface="FZLanTingHei-L-GBK"/>
                <a:ea typeface="FZLanTingHei-L-GBK"/>
                <a:cs typeface="FZLanTingHei-L-GBK"/>
                <a:sym typeface="FZLanTingHei-L-GBK"/>
              </a:defRPr>
            </a:lvl1pPr>
          </a:lstStyle>
          <a:p>
            <a:r>
              <a:rPr lang="zh-CN" altLang="en-US" dirty="0" smtClean="0"/>
              <a:t>合作开发</a:t>
            </a:r>
            <a:endParaRPr dirty="0"/>
          </a:p>
        </p:txBody>
      </p:sp>
      <p:sp>
        <p:nvSpPr>
          <p:cNvPr id="146" name="Shape 146"/>
          <p:cNvSpPr/>
          <p:nvPr/>
        </p:nvSpPr>
        <p:spPr>
          <a:xfrm>
            <a:off x="12450195" y="6407392"/>
            <a:ext cx="453238" cy="71628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lgn="l">
              <a:defRPr sz="4800">
                <a:solidFill>
                  <a:srgbClr val="73777A"/>
                </a:solidFill>
                <a:latin typeface="Univers LT Std 55 Roman"/>
                <a:ea typeface="Univers LT Std 55 Roman"/>
                <a:cs typeface="Univers LT Std 55 Roman"/>
                <a:sym typeface="Univers LT Std 55 Roman"/>
              </a:defRPr>
            </a:lvl1pPr>
          </a:lstStyle>
          <a:p>
            <a:r>
              <a:rPr dirty="0"/>
              <a:t>3</a:t>
            </a:r>
          </a:p>
        </p:txBody>
      </p:sp>
      <p:sp>
        <p:nvSpPr>
          <p:cNvPr id="147" name="Shape 147"/>
          <p:cNvSpPr/>
          <p:nvPr/>
        </p:nvSpPr>
        <p:spPr>
          <a:xfrm>
            <a:off x="13928940" y="6727433"/>
            <a:ext cx="1355819" cy="1"/>
          </a:xfrm>
          <a:prstGeom prst="line">
            <a:avLst/>
          </a:prstGeom>
          <a:ln w="38100" cap="rnd">
            <a:solidFill>
              <a:srgbClr val="D7D8D9"/>
            </a:solidFill>
            <a:custDash>
              <a:ds d="100000" sp="200000"/>
            </a:custDash>
            <a:miter lim="400000"/>
          </a:ln>
        </p:spPr>
        <p:txBody>
          <a:bodyPr lIns="50800" tIns="50800" rIns="50800" bIns="50800" anchor="ctr"/>
          <a:lstStyle/>
          <a:p>
            <a:pPr>
              <a:defRPr sz="3200"/>
            </a:pPr>
            <a:endParaRPr/>
          </a:p>
        </p:txBody>
      </p:sp>
      <p:sp>
        <p:nvSpPr>
          <p:cNvPr id="148" name="Shape 148"/>
          <p:cNvSpPr/>
          <p:nvPr/>
        </p:nvSpPr>
        <p:spPr>
          <a:xfrm>
            <a:off x="15701015" y="7855576"/>
            <a:ext cx="1671741" cy="583045"/>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lnSpc>
                <a:spcPct val="120000"/>
              </a:lnSpc>
              <a:defRPr sz="3000" spc="59">
                <a:solidFill>
                  <a:srgbClr val="373D41"/>
                </a:solidFill>
                <a:latin typeface="FZLanTingHei-L-GBK"/>
                <a:ea typeface="FZLanTingHei-L-GBK"/>
                <a:cs typeface="FZLanTingHei-L-GBK"/>
                <a:sym typeface="FZLanTingHei-L-GBK"/>
              </a:defRPr>
            </a:lvl1pPr>
          </a:lstStyle>
          <a:p>
            <a:r>
              <a:rPr lang="zh-CN" altLang="en-US" dirty="0" smtClean="0"/>
              <a:t>阿里味儿</a:t>
            </a:r>
            <a:endParaRPr dirty="0"/>
          </a:p>
        </p:txBody>
      </p:sp>
      <p:sp>
        <p:nvSpPr>
          <p:cNvPr id="149" name="Shape 149"/>
          <p:cNvSpPr/>
          <p:nvPr/>
        </p:nvSpPr>
        <p:spPr>
          <a:xfrm>
            <a:off x="16310266" y="6407392"/>
            <a:ext cx="453239" cy="71628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lgn="l">
              <a:defRPr sz="4800">
                <a:solidFill>
                  <a:srgbClr val="73777A"/>
                </a:solidFill>
                <a:latin typeface="Univers LT Std 55 Roman"/>
                <a:ea typeface="Univers LT Std 55 Roman"/>
                <a:cs typeface="Univers LT Std 55 Roman"/>
                <a:sym typeface="Univers LT Std 55 Roman"/>
              </a:defRPr>
            </a:lvl1pPr>
          </a:lstStyle>
          <a:p>
            <a:r>
              <a:t>4</a:t>
            </a:r>
          </a:p>
        </p:txBody>
      </p:sp>
      <p:sp>
        <p:nvSpPr>
          <p:cNvPr id="150" name="Shape 150"/>
          <p:cNvSpPr/>
          <p:nvPr/>
        </p:nvSpPr>
        <p:spPr>
          <a:xfrm>
            <a:off x="17789011" y="6727433"/>
            <a:ext cx="1355820" cy="1"/>
          </a:xfrm>
          <a:prstGeom prst="line">
            <a:avLst/>
          </a:prstGeom>
          <a:ln w="38100" cap="rnd">
            <a:solidFill>
              <a:srgbClr val="D7D8D9"/>
            </a:solidFill>
            <a:custDash>
              <a:ds d="100000" sp="200000"/>
            </a:custDash>
            <a:miter lim="400000"/>
          </a:ln>
        </p:spPr>
        <p:txBody>
          <a:bodyPr lIns="50800" tIns="50800" rIns="50800" bIns="50800" anchor="ctr"/>
          <a:lstStyle/>
          <a:p>
            <a:pPr>
              <a:defRPr sz="3200"/>
            </a:pPr>
            <a:endParaRPr/>
          </a:p>
        </p:txBody>
      </p:sp>
      <p:sp>
        <p:nvSpPr>
          <p:cNvPr id="151" name="Shape 151"/>
          <p:cNvSpPr/>
          <p:nvPr/>
        </p:nvSpPr>
        <p:spPr>
          <a:xfrm>
            <a:off x="19561085" y="7855576"/>
            <a:ext cx="1671741" cy="583045"/>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lnSpc>
                <a:spcPct val="120000"/>
              </a:lnSpc>
              <a:defRPr sz="3000" spc="59">
                <a:solidFill>
                  <a:srgbClr val="373D41"/>
                </a:solidFill>
                <a:latin typeface="FZLanTingHei-L-GBK"/>
                <a:ea typeface="FZLanTingHei-L-GBK"/>
                <a:cs typeface="FZLanTingHei-L-GBK"/>
                <a:sym typeface="FZLanTingHei-L-GBK"/>
              </a:defRPr>
            </a:lvl1pPr>
          </a:lstStyle>
          <a:p>
            <a:r>
              <a:rPr lang="zh-CN" altLang="en-US" dirty="0" smtClean="0"/>
              <a:t>收获总结</a:t>
            </a:r>
            <a:endParaRPr dirty="0"/>
          </a:p>
        </p:txBody>
      </p:sp>
      <p:sp>
        <p:nvSpPr>
          <p:cNvPr id="152" name="Shape 152"/>
          <p:cNvSpPr/>
          <p:nvPr/>
        </p:nvSpPr>
        <p:spPr>
          <a:xfrm>
            <a:off x="20170337" y="6407392"/>
            <a:ext cx="453239" cy="71628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lgn="l">
              <a:defRPr sz="4800">
                <a:solidFill>
                  <a:srgbClr val="73777A"/>
                </a:solidFill>
                <a:latin typeface="Univers LT Std 55 Roman"/>
                <a:ea typeface="Univers LT Std 55 Roman"/>
                <a:cs typeface="Univers LT Std 55 Roman"/>
                <a:sym typeface="Univers LT Std 55 Roman"/>
              </a:defRPr>
            </a:lvl1pPr>
          </a:lstStyle>
          <a:p>
            <a:r>
              <a:t>5</a:t>
            </a:r>
          </a:p>
        </p:txBody>
      </p:sp>
      <p:pic>
        <p:nvPicPr>
          <p:cNvPr id="153" name="pasted-image.pdf"/>
          <p:cNvPicPr>
            <a:picLocks noChangeAspect="1"/>
          </p:cNvPicPr>
          <p:nvPr/>
        </p:nvPicPr>
        <p:blipFill>
          <a:blip r:embed="rId3">
            <a:extLst/>
          </a:blip>
          <a:stretch>
            <a:fillRect/>
          </a:stretch>
        </p:blipFill>
        <p:spPr>
          <a:xfrm>
            <a:off x="20529058" y="739798"/>
            <a:ext cx="3093486" cy="889001"/>
          </a:xfrm>
          <a:prstGeom prst="rect">
            <a:avLst/>
          </a:prstGeom>
          <a:ln w="12700">
            <a:miter lim="400000"/>
          </a:ln>
        </p:spPr>
      </p:pic>
      <p:cxnSp>
        <p:nvCxnSpPr>
          <p:cNvPr id="26" name="直接箭头连接符 25"/>
          <p:cNvCxnSpPr/>
          <p:nvPr/>
        </p:nvCxnSpPr>
        <p:spPr>
          <a:xfrm flipV="1">
            <a:off x="4571117" y="3969834"/>
            <a:ext cx="0" cy="1428467"/>
          </a:xfrm>
          <a:prstGeom prst="straightConnector1">
            <a:avLst/>
          </a:prstGeom>
          <a:noFill/>
          <a:ln w="38100" cap="flat">
            <a:solidFill>
              <a:schemeClr val="accent1"/>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30" name="Shape 144"/>
          <p:cNvSpPr/>
          <p:nvPr/>
        </p:nvSpPr>
        <p:spPr>
          <a:xfrm>
            <a:off x="6202924" y="6813912"/>
            <a:ext cx="1355819" cy="1"/>
          </a:xfrm>
          <a:prstGeom prst="line">
            <a:avLst/>
          </a:prstGeom>
          <a:ln w="38100" cap="rnd">
            <a:solidFill>
              <a:srgbClr val="D7D8D9"/>
            </a:solidFill>
            <a:custDash>
              <a:ds d="100000" sp="200000"/>
            </a:custDash>
            <a:miter lim="400000"/>
          </a:ln>
        </p:spPr>
        <p:txBody>
          <a:bodyPr lIns="50800" tIns="50800" rIns="50800" bIns="50800" anchor="ctr"/>
          <a:lstStyle/>
          <a:p>
            <a:pPr>
              <a:defRPr sz="3200"/>
            </a:pPr>
            <a:endParaRPr/>
          </a:p>
        </p:txBody>
      </p:sp>
      <p:sp>
        <p:nvSpPr>
          <p:cNvPr id="31" name="Shape 134"/>
          <p:cNvSpPr/>
          <p:nvPr/>
        </p:nvSpPr>
        <p:spPr>
          <a:xfrm>
            <a:off x="7780001" y="6086083"/>
            <a:ext cx="1270001" cy="1270001"/>
          </a:xfrm>
          <a:prstGeom prst="ellipse">
            <a:avLst/>
          </a:prstGeom>
          <a:solidFill>
            <a:srgbClr val="FFFFFF"/>
          </a:solidFill>
          <a:ln w="12700">
            <a:miter lim="400000"/>
          </a:ln>
          <a:effectLst>
            <a:outerShdw blurRad="317500" dist="9577" rotWithShape="0">
              <a:srgbClr val="000000">
                <a:alpha val="6026"/>
              </a:srgbClr>
            </a:outerShdw>
          </a:effectLst>
        </p:spPr>
        <p:txBody>
          <a:bodyPr lIns="50800" tIns="50800" rIns="50800" bIns="50800" anchor="ctr"/>
          <a:lstStyle/>
          <a:p>
            <a:pPr>
              <a:defRPr sz="3200">
                <a:solidFill>
                  <a:srgbClr val="FFFFFF"/>
                </a:solidFill>
              </a:defRPr>
            </a:pPr>
            <a:endParaRPr/>
          </a:p>
        </p:txBody>
      </p:sp>
      <p:sp>
        <p:nvSpPr>
          <p:cNvPr id="32" name="Shape 146"/>
          <p:cNvSpPr/>
          <p:nvPr/>
        </p:nvSpPr>
        <p:spPr>
          <a:xfrm>
            <a:off x="8187654" y="6344905"/>
            <a:ext cx="410369" cy="841256"/>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lgn="l">
              <a:defRPr sz="4800">
                <a:solidFill>
                  <a:srgbClr val="73777A"/>
                </a:solidFill>
                <a:latin typeface="Univers LT Std 55 Roman"/>
                <a:ea typeface="Univers LT Std 55 Roman"/>
                <a:cs typeface="Univers LT Std 55 Roman"/>
                <a:sym typeface="Univers LT Std 55 Roman"/>
              </a:defRPr>
            </a:lvl1pPr>
          </a:lstStyle>
          <a:p>
            <a:r>
              <a:rPr lang="en-US" dirty="0" smtClean="0"/>
              <a:t>2</a:t>
            </a:r>
            <a:endParaRPr dirty="0"/>
          </a:p>
        </p:txBody>
      </p:sp>
    </p:spTree>
  </p:cSld>
  <p:clrMapOvr>
    <a:masterClrMapping/>
  </p:clrMapOvr>
  <p:transition spd="slow"/>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Shape 133"/>
          <p:cNvSpPr/>
          <p:nvPr/>
        </p:nvSpPr>
        <p:spPr>
          <a:xfrm>
            <a:off x="7493190" y="5407266"/>
            <a:ext cx="2448310" cy="2448310"/>
          </a:xfrm>
          <a:prstGeom prst="ellipse">
            <a:avLst/>
          </a:prstGeom>
          <a:solidFill>
            <a:srgbClr val="373D41">
              <a:alpha val="5000"/>
            </a:srgbClr>
          </a:solidFill>
          <a:ln w="12700">
            <a:miter lim="400000"/>
          </a:ln>
        </p:spPr>
        <p:txBody>
          <a:bodyPr lIns="50800" tIns="50800" rIns="50800" bIns="50800" anchor="ctr"/>
          <a:lstStyle/>
          <a:p>
            <a:pPr>
              <a:defRPr sz="3200"/>
            </a:pPr>
            <a:endParaRPr/>
          </a:p>
        </p:txBody>
      </p:sp>
      <p:sp>
        <p:nvSpPr>
          <p:cNvPr id="134" name="Shape 134"/>
          <p:cNvSpPr/>
          <p:nvPr/>
        </p:nvSpPr>
        <p:spPr>
          <a:xfrm>
            <a:off x="12042542" y="6086083"/>
            <a:ext cx="1270001" cy="1270001"/>
          </a:xfrm>
          <a:prstGeom prst="ellipse">
            <a:avLst/>
          </a:prstGeom>
          <a:solidFill>
            <a:srgbClr val="FFFFFF"/>
          </a:solidFill>
          <a:ln w="12700">
            <a:miter lim="400000"/>
          </a:ln>
          <a:effectLst>
            <a:outerShdw blurRad="317500" dist="9577" rotWithShape="0">
              <a:srgbClr val="000000">
                <a:alpha val="6026"/>
              </a:srgbClr>
            </a:outerShdw>
          </a:effectLst>
        </p:spPr>
        <p:txBody>
          <a:bodyPr lIns="50800" tIns="50800" rIns="50800" bIns="50800" anchor="ctr"/>
          <a:lstStyle/>
          <a:p>
            <a:pPr>
              <a:defRPr sz="3200">
                <a:solidFill>
                  <a:srgbClr val="FFFFFF"/>
                </a:solidFill>
              </a:defRPr>
            </a:pPr>
            <a:endParaRPr/>
          </a:p>
        </p:txBody>
      </p:sp>
      <p:sp>
        <p:nvSpPr>
          <p:cNvPr id="135" name="Shape 135"/>
          <p:cNvSpPr/>
          <p:nvPr/>
        </p:nvSpPr>
        <p:spPr>
          <a:xfrm>
            <a:off x="15901885" y="6086083"/>
            <a:ext cx="1270001" cy="1270001"/>
          </a:xfrm>
          <a:prstGeom prst="ellipse">
            <a:avLst/>
          </a:prstGeom>
          <a:solidFill>
            <a:srgbClr val="FFFFFF"/>
          </a:solidFill>
          <a:ln w="12700">
            <a:miter lim="400000"/>
          </a:ln>
          <a:effectLst>
            <a:outerShdw blurRad="317500" dist="9577" rotWithShape="0">
              <a:srgbClr val="000000">
                <a:alpha val="6026"/>
              </a:srgbClr>
            </a:outerShdw>
          </a:effectLst>
        </p:spPr>
        <p:txBody>
          <a:bodyPr lIns="50800" tIns="50800" rIns="50800" bIns="50800" anchor="ctr"/>
          <a:lstStyle/>
          <a:p>
            <a:pPr>
              <a:defRPr sz="3200">
                <a:solidFill>
                  <a:srgbClr val="FFFFFF"/>
                </a:solidFill>
              </a:defRPr>
            </a:pPr>
            <a:endParaRPr/>
          </a:p>
        </p:txBody>
      </p:sp>
      <p:sp>
        <p:nvSpPr>
          <p:cNvPr id="136" name="Shape 136"/>
          <p:cNvSpPr/>
          <p:nvPr/>
        </p:nvSpPr>
        <p:spPr>
          <a:xfrm>
            <a:off x="19762685" y="6086083"/>
            <a:ext cx="1270001" cy="1270001"/>
          </a:xfrm>
          <a:prstGeom prst="ellipse">
            <a:avLst/>
          </a:prstGeom>
          <a:solidFill>
            <a:srgbClr val="FFFFFF"/>
          </a:solidFill>
          <a:ln w="12700">
            <a:miter lim="400000"/>
          </a:ln>
          <a:effectLst>
            <a:outerShdw blurRad="317500" dist="9577" rotWithShape="0">
              <a:srgbClr val="000000">
                <a:alpha val="6026"/>
              </a:srgbClr>
            </a:outerShdw>
          </a:effectLst>
        </p:spPr>
        <p:txBody>
          <a:bodyPr lIns="50800" tIns="50800" rIns="50800" bIns="50800" anchor="ctr"/>
          <a:lstStyle/>
          <a:p>
            <a:pPr>
              <a:defRPr sz="3200">
                <a:solidFill>
                  <a:srgbClr val="FFFFFF"/>
                </a:solidFill>
              </a:defRPr>
            </a:pPr>
            <a:endParaRPr/>
          </a:p>
        </p:txBody>
      </p:sp>
      <p:sp>
        <p:nvSpPr>
          <p:cNvPr id="137" name="Shape 137"/>
          <p:cNvSpPr/>
          <p:nvPr/>
        </p:nvSpPr>
        <p:spPr>
          <a:xfrm>
            <a:off x="7688985" y="5693788"/>
            <a:ext cx="2031320" cy="2031320"/>
          </a:xfrm>
          <a:prstGeom prst="ellipse">
            <a:avLst/>
          </a:prstGeom>
          <a:solidFill>
            <a:srgbClr val="373D41"/>
          </a:solidFill>
          <a:ln w="12700">
            <a:miter lim="400000"/>
          </a:ln>
          <a:effectLst>
            <a:outerShdw blurRad="584200" dist="29019" dir="5640464" rotWithShape="0">
              <a:srgbClr val="373D41">
                <a:alpha val="31356"/>
              </a:srgbClr>
            </a:outerShdw>
          </a:effectLst>
        </p:spPr>
        <p:txBody>
          <a:bodyPr lIns="50800" tIns="50800" rIns="50800" bIns="50800" anchor="ctr"/>
          <a:lstStyle/>
          <a:p>
            <a:pPr>
              <a:defRPr sz="3200"/>
            </a:pPr>
            <a:endParaRPr/>
          </a:p>
        </p:txBody>
      </p:sp>
      <p:sp>
        <p:nvSpPr>
          <p:cNvPr id="138" name="Shape 138"/>
          <p:cNvSpPr/>
          <p:nvPr/>
        </p:nvSpPr>
        <p:spPr>
          <a:xfrm>
            <a:off x="3703492" y="8208004"/>
            <a:ext cx="1671741" cy="583045"/>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lnSpc>
                <a:spcPct val="120000"/>
              </a:lnSpc>
              <a:defRPr sz="3000" spc="59">
                <a:solidFill>
                  <a:srgbClr val="373D41"/>
                </a:solidFill>
                <a:latin typeface="FZLanTingHei-M-GBK"/>
                <a:ea typeface="FZLanTingHei-M-GBK"/>
                <a:cs typeface="FZLanTingHei-M-GBK"/>
                <a:sym typeface="FZLanTingHei-M-GBK"/>
              </a:defRPr>
            </a:lvl1pPr>
          </a:lstStyle>
          <a:p>
            <a:r>
              <a:rPr lang="zh-CN" altLang="en-US" dirty="0" smtClean="0"/>
              <a:t>知识积累</a:t>
            </a:r>
            <a:endParaRPr dirty="0"/>
          </a:p>
        </p:txBody>
      </p:sp>
      <p:sp>
        <p:nvSpPr>
          <p:cNvPr id="139" name="Shape 139"/>
          <p:cNvSpPr/>
          <p:nvPr/>
        </p:nvSpPr>
        <p:spPr>
          <a:xfrm>
            <a:off x="8416609" y="6179421"/>
            <a:ext cx="487313" cy="1025922"/>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lgn="l">
              <a:defRPr sz="6000">
                <a:solidFill>
                  <a:srgbClr val="FFFFFF"/>
                </a:solidFill>
                <a:latin typeface="Univers LT Std 55 Roman"/>
                <a:ea typeface="Univers LT Std 55 Roman"/>
                <a:cs typeface="Univers LT Std 55 Roman"/>
                <a:sym typeface="Univers LT Std 55 Roman"/>
              </a:defRPr>
            </a:lvl1pPr>
          </a:lstStyle>
          <a:p>
            <a:r>
              <a:rPr lang="en-US" dirty="0" smtClean="0"/>
              <a:t>2</a:t>
            </a:r>
            <a:endParaRPr dirty="0"/>
          </a:p>
        </p:txBody>
      </p:sp>
      <p:sp>
        <p:nvSpPr>
          <p:cNvPr id="141" name="Shape 141"/>
          <p:cNvSpPr/>
          <p:nvPr/>
        </p:nvSpPr>
        <p:spPr>
          <a:xfrm>
            <a:off x="3718937" y="6218685"/>
            <a:ext cx="1270001" cy="1270001"/>
          </a:xfrm>
          <a:prstGeom prst="ellipse">
            <a:avLst/>
          </a:prstGeom>
          <a:solidFill>
            <a:srgbClr val="FFFFFF"/>
          </a:solidFill>
          <a:ln w="12700">
            <a:miter lim="400000"/>
          </a:ln>
          <a:effectLst>
            <a:outerShdw blurRad="317500" dist="9577" rotWithShape="0">
              <a:srgbClr val="000000">
                <a:alpha val="6026"/>
              </a:srgbClr>
            </a:outerShdw>
          </a:effectLst>
        </p:spPr>
        <p:txBody>
          <a:bodyPr lIns="50800" tIns="50800" rIns="50800" bIns="50800" anchor="ctr"/>
          <a:lstStyle/>
          <a:p>
            <a:pPr>
              <a:defRPr sz="3200">
                <a:solidFill>
                  <a:srgbClr val="FFFFFF"/>
                </a:solidFill>
              </a:defRPr>
            </a:pPr>
            <a:endParaRPr/>
          </a:p>
        </p:txBody>
      </p:sp>
      <p:sp>
        <p:nvSpPr>
          <p:cNvPr id="142" name="Shape 142"/>
          <p:cNvSpPr/>
          <p:nvPr/>
        </p:nvSpPr>
        <p:spPr>
          <a:xfrm>
            <a:off x="7780001" y="8118131"/>
            <a:ext cx="1671741" cy="583045"/>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lnSpc>
                <a:spcPct val="120000"/>
              </a:lnSpc>
              <a:defRPr sz="3000" spc="59">
                <a:solidFill>
                  <a:srgbClr val="373D41"/>
                </a:solidFill>
                <a:latin typeface="FZLanTingHei-L-GBK"/>
                <a:ea typeface="FZLanTingHei-L-GBK"/>
                <a:cs typeface="FZLanTingHei-L-GBK"/>
                <a:sym typeface="FZLanTingHei-L-GBK"/>
              </a:defRPr>
            </a:lvl1pPr>
          </a:lstStyle>
          <a:p>
            <a:r>
              <a:rPr lang="zh-CN" altLang="en-US" dirty="0" smtClean="0"/>
              <a:t>团队业务</a:t>
            </a:r>
            <a:endParaRPr dirty="0"/>
          </a:p>
        </p:txBody>
      </p:sp>
      <p:sp>
        <p:nvSpPr>
          <p:cNvPr id="143" name="Shape 143"/>
          <p:cNvSpPr/>
          <p:nvPr/>
        </p:nvSpPr>
        <p:spPr>
          <a:xfrm>
            <a:off x="4127318" y="6477507"/>
            <a:ext cx="537973" cy="841256"/>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lgn="l">
              <a:defRPr sz="4800">
                <a:solidFill>
                  <a:srgbClr val="73777A"/>
                </a:solidFill>
                <a:latin typeface="Univers LT Std 55 Roman"/>
                <a:ea typeface="Univers LT Std 55 Roman"/>
                <a:cs typeface="Univers LT Std 55 Roman"/>
                <a:sym typeface="Univers LT Std 55 Roman"/>
              </a:defRPr>
            </a:lvl1pPr>
          </a:lstStyle>
          <a:p>
            <a:r>
              <a:rPr lang="en-US" dirty="0"/>
              <a:t>1</a:t>
            </a:r>
            <a:endParaRPr dirty="0"/>
          </a:p>
        </p:txBody>
      </p:sp>
      <p:sp>
        <p:nvSpPr>
          <p:cNvPr id="144" name="Shape 144"/>
          <p:cNvSpPr/>
          <p:nvPr/>
        </p:nvSpPr>
        <p:spPr>
          <a:xfrm>
            <a:off x="10068868" y="6727433"/>
            <a:ext cx="1355819" cy="1"/>
          </a:xfrm>
          <a:prstGeom prst="line">
            <a:avLst/>
          </a:prstGeom>
          <a:ln w="38100" cap="rnd">
            <a:solidFill>
              <a:srgbClr val="D7D8D9"/>
            </a:solidFill>
            <a:custDash>
              <a:ds d="100000" sp="200000"/>
            </a:custDash>
            <a:miter lim="400000"/>
          </a:ln>
        </p:spPr>
        <p:txBody>
          <a:bodyPr lIns="50800" tIns="50800" rIns="50800" bIns="50800" anchor="ctr"/>
          <a:lstStyle/>
          <a:p>
            <a:pPr>
              <a:defRPr sz="3200"/>
            </a:pPr>
            <a:endParaRPr/>
          </a:p>
        </p:txBody>
      </p:sp>
      <p:sp>
        <p:nvSpPr>
          <p:cNvPr id="145" name="Shape 145"/>
          <p:cNvSpPr/>
          <p:nvPr/>
        </p:nvSpPr>
        <p:spPr>
          <a:xfrm>
            <a:off x="11840943" y="7855576"/>
            <a:ext cx="1671741" cy="583045"/>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lnSpc>
                <a:spcPct val="120000"/>
              </a:lnSpc>
              <a:defRPr sz="3000" spc="59">
                <a:solidFill>
                  <a:srgbClr val="373D41"/>
                </a:solidFill>
                <a:latin typeface="FZLanTingHei-L-GBK"/>
                <a:ea typeface="FZLanTingHei-L-GBK"/>
                <a:cs typeface="FZLanTingHei-L-GBK"/>
                <a:sym typeface="FZLanTingHei-L-GBK"/>
              </a:defRPr>
            </a:lvl1pPr>
          </a:lstStyle>
          <a:p>
            <a:r>
              <a:rPr lang="zh-CN" altLang="en-US" dirty="0" smtClean="0"/>
              <a:t>合作开发</a:t>
            </a:r>
            <a:endParaRPr dirty="0"/>
          </a:p>
        </p:txBody>
      </p:sp>
      <p:sp>
        <p:nvSpPr>
          <p:cNvPr id="146" name="Shape 146"/>
          <p:cNvSpPr/>
          <p:nvPr/>
        </p:nvSpPr>
        <p:spPr>
          <a:xfrm>
            <a:off x="12450195" y="6407392"/>
            <a:ext cx="453238" cy="71628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lgn="l">
              <a:defRPr sz="4800">
                <a:solidFill>
                  <a:srgbClr val="73777A"/>
                </a:solidFill>
                <a:latin typeface="Univers LT Std 55 Roman"/>
                <a:ea typeface="Univers LT Std 55 Roman"/>
                <a:cs typeface="Univers LT Std 55 Roman"/>
                <a:sym typeface="Univers LT Std 55 Roman"/>
              </a:defRPr>
            </a:lvl1pPr>
          </a:lstStyle>
          <a:p>
            <a:r>
              <a:rPr dirty="0"/>
              <a:t>3</a:t>
            </a:r>
          </a:p>
        </p:txBody>
      </p:sp>
      <p:sp>
        <p:nvSpPr>
          <p:cNvPr id="147" name="Shape 147"/>
          <p:cNvSpPr/>
          <p:nvPr/>
        </p:nvSpPr>
        <p:spPr>
          <a:xfrm>
            <a:off x="13928940" y="6727433"/>
            <a:ext cx="1355819" cy="1"/>
          </a:xfrm>
          <a:prstGeom prst="line">
            <a:avLst/>
          </a:prstGeom>
          <a:ln w="38100" cap="rnd">
            <a:solidFill>
              <a:srgbClr val="D7D8D9"/>
            </a:solidFill>
            <a:custDash>
              <a:ds d="100000" sp="200000"/>
            </a:custDash>
            <a:miter lim="400000"/>
          </a:ln>
        </p:spPr>
        <p:txBody>
          <a:bodyPr lIns="50800" tIns="50800" rIns="50800" bIns="50800" anchor="ctr"/>
          <a:lstStyle/>
          <a:p>
            <a:pPr>
              <a:defRPr sz="3200"/>
            </a:pPr>
            <a:endParaRPr/>
          </a:p>
        </p:txBody>
      </p:sp>
      <p:sp>
        <p:nvSpPr>
          <p:cNvPr id="148" name="Shape 148"/>
          <p:cNvSpPr/>
          <p:nvPr/>
        </p:nvSpPr>
        <p:spPr>
          <a:xfrm>
            <a:off x="15701015" y="7855576"/>
            <a:ext cx="1671741" cy="583045"/>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lnSpc>
                <a:spcPct val="120000"/>
              </a:lnSpc>
              <a:defRPr sz="3000" spc="59">
                <a:solidFill>
                  <a:srgbClr val="373D41"/>
                </a:solidFill>
                <a:latin typeface="FZLanTingHei-L-GBK"/>
                <a:ea typeface="FZLanTingHei-L-GBK"/>
                <a:cs typeface="FZLanTingHei-L-GBK"/>
                <a:sym typeface="FZLanTingHei-L-GBK"/>
              </a:defRPr>
            </a:lvl1pPr>
          </a:lstStyle>
          <a:p>
            <a:r>
              <a:rPr lang="zh-CN" altLang="en-US" dirty="0" smtClean="0"/>
              <a:t>阿里味儿</a:t>
            </a:r>
            <a:endParaRPr dirty="0"/>
          </a:p>
        </p:txBody>
      </p:sp>
      <p:sp>
        <p:nvSpPr>
          <p:cNvPr id="149" name="Shape 149"/>
          <p:cNvSpPr/>
          <p:nvPr/>
        </p:nvSpPr>
        <p:spPr>
          <a:xfrm>
            <a:off x="16310266" y="6407392"/>
            <a:ext cx="453239" cy="71628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lgn="l">
              <a:defRPr sz="4800">
                <a:solidFill>
                  <a:srgbClr val="73777A"/>
                </a:solidFill>
                <a:latin typeface="Univers LT Std 55 Roman"/>
                <a:ea typeface="Univers LT Std 55 Roman"/>
                <a:cs typeface="Univers LT Std 55 Roman"/>
                <a:sym typeface="Univers LT Std 55 Roman"/>
              </a:defRPr>
            </a:lvl1pPr>
          </a:lstStyle>
          <a:p>
            <a:r>
              <a:t>4</a:t>
            </a:r>
          </a:p>
        </p:txBody>
      </p:sp>
      <p:sp>
        <p:nvSpPr>
          <p:cNvPr id="150" name="Shape 150"/>
          <p:cNvSpPr/>
          <p:nvPr/>
        </p:nvSpPr>
        <p:spPr>
          <a:xfrm>
            <a:off x="17789011" y="6727433"/>
            <a:ext cx="1355820" cy="1"/>
          </a:xfrm>
          <a:prstGeom prst="line">
            <a:avLst/>
          </a:prstGeom>
          <a:ln w="38100" cap="rnd">
            <a:solidFill>
              <a:srgbClr val="D7D8D9"/>
            </a:solidFill>
            <a:custDash>
              <a:ds d="100000" sp="200000"/>
            </a:custDash>
            <a:miter lim="400000"/>
          </a:ln>
        </p:spPr>
        <p:txBody>
          <a:bodyPr lIns="50800" tIns="50800" rIns="50800" bIns="50800" anchor="ctr"/>
          <a:lstStyle/>
          <a:p>
            <a:pPr>
              <a:defRPr sz="3200"/>
            </a:pPr>
            <a:endParaRPr/>
          </a:p>
        </p:txBody>
      </p:sp>
      <p:sp>
        <p:nvSpPr>
          <p:cNvPr id="151" name="Shape 151"/>
          <p:cNvSpPr/>
          <p:nvPr/>
        </p:nvSpPr>
        <p:spPr>
          <a:xfrm>
            <a:off x="19561085" y="7855576"/>
            <a:ext cx="1671741" cy="583045"/>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lnSpc>
                <a:spcPct val="120000"/>
              </a:lnSpc>
              <a:defRPr sz="3000" spc="59">
                <a:solidFill>
                  <a:srgbClr val="373D41"/>
                </a:solidFill>
                <a:latin typeface="FZLanTingHei-L-GBK"/>
                <a:ea typeface="FZLanTingHei-L-GBK"/>
                <a:cs typeface="FZLanTingHei-L-GBK"/>
                <a:sym typeface="FZLanTingHei-L-GBK"/>
              </a:defRPr>
            </a:lvl1pPr>
          </a:lstStyle>
          <a:p>
            <a:r>
              <a:rPr lang="zh-CN" altLang="en-US" dirty="0" smtClean="0"/>
              <a:t>收获总结</a:t>
            </a:r>
            <a:endParaRPr dirty="0"/>
          </a:p>
        </p:txBody>
      </p:sp>
      <p:sp>
        <p:nvSpPr>
          <p:cNvPr id="152" name="Shape 152"/>
          <p:cNvSpPr/>
          <p:nvPr/>
        </p:nvSpPr>
        <p:spPr>
          <a:xfrm>
            <a:off x="20170337" y="6407392"/>
            <a:ext cx="453239" cy="71628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lgn="l">
              <a:defRPr sz="4800">
                <a:solidFill>
                  <a:srgbClr val="73777A"/>
                </a:solidFill>
                <a:latin typeface="Univers LT Std 55 Roman"/>
                <a:ea typeface="Univers LT Std 55 Roman"/>
                <a:cs typeface="Univers LT Std 55 Roman"/>
                <a:sym typeface="Univers LT Std 55 Roman"/>
              </a:defRPr>
            </a:lvl1pPr>
          </a:lstStyle>
          <a:p>
            <a:r>
              <a:t>5</a:t>
            </a:r>
          </a:p>
        </p:txBody>
      </p:sp>
      <p:pic>
        <p:nvPicPr>
          <p:cNvPr id="153" name="pasted-image.pdf"/>
          <p:cNvPicPr>
            <a:picLocks noChangeAspect="1"/>
          </p:cNvPicPr>
          <p:nvPr/>
        </p:nvPicPr>
        <p:blipFill>
          <a:blip r:embed="rId3">
            <a:extLst/>
          </a:blip>
          <a:stretch>
            <a:fillRect/>
          </a:stretch>
        </p:blipFill>
        <p:spPr>
          <a:xfrm>
            <a:off x="20529058" y="739798"/>
            <a:ext cx="3093486" cy="889001"/>
          </a:xfrm>
          <a:prstGeom prst="rect">
            <a:avLst/>
          </a:prstGeom>
          <a:ln w="12700">
            <a:miter lim="400000"/>
          </a:ln>
        </p:spPr>
      </p:pic>
      <p:cxnSp>
        <p:nvCxnSpPr>
          <p:cNvPr id="3" name="直接箭头连接符 2"/>
          <p:cNvCxnSpPr>
            <a:stCxn id="133" idx="0"/>
          </p:cNvCxnSpPr>
          <p:nvPr/>
        </p:nvCxnSpPr>
        <p:spPr>
          <a:xfrm flipV="1">
            <a:off x="8717345" y="3733934"/>
            <a:ext cx="883" cy="1673332"/>
          </a:xfrm>
          <a:prstGeom prst="straightConnector1">
            <a:avLst/>
          </a:prstGeom>
          <a:noFill/>
          <a:ln w="38100" cap="flat">
            <a:solidFill>
              <a:schemeClr val="accent1"/>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27" name="Shape 132"/>
          <p:cNvSpPr/>
          <p:nvPr/>
        </p:nvSpPr>
        <p:spPr>
          <a:xfrm>
            <a:off x="6609597" y="2375613"/>
            <a:ext cx="4217262" cy="1358321"/>
          </a:xfrm>
          <a:prstGeom prst="rect">
            <a:avLst/>
          </a:prstGeom>
          <a:solidFill>
            <a:schemeClr val="bg1"/>
          </a:solid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algn="l">
              <a:lnSpc>
                <a:spcPct val="120000"/>
              </a:lnSpc>
              <a:defRPr sz="3400" spc="68">
                <a:solidFill>
                  <a:srgbClr val="373D41"/>
                </a:solidFill>
                <a:latin typeface="FZLanTingHei-L-GBK"/>
                <a:ea typeface="FZLanTingHei-L-GBK"/>
                <a:cs typeface="FZLanTingHei-L-GBK"/>
                <a:sym typeface="FZLanTingHei-L-GBK"/>
              </a:defRPr>
            </a:lvl1pPr>
          </a:lstStyle>
          <a:p>
            <a:r>
              <a:rPr lang="en-US" altLang="zh-CN" dirty="0" smtClean="0">
                <a:solidFill>
                  <a:schemeClr val="accent1"/>
                </a:solidFill>
              </a:rPr>
              <a:t>1</a:t>
            </a:r>
            <a:r>
              <a:rPr lang="zh-CN" altLang="en-US" dirty="0" smtClean="0">
                <a:solidFill>
                  <a:schemeClr val="accent1"/>
                </a:solidFill>
              </a:rPr>
              <a:t>：阿</a:t>
            </a:r>
            <a:r>
              <a:rPr lang="zh-CN" altLang="en-US" dirty="0">
                <a:solidFill>
                  <a:schemeClr val="accent1"/>
                </a:solidFill>
              </a:rPr>
              <a:t>里</a:t>
            </a:r>
            <a:r>
              <a:rPr lang="zh-CN" altLang="en-US" dirty="0" smtClean="0">
                <a:solidFill>
                  <a:schemeClr val="accent1"/>
                </a:solidFill>
              </a:rPr>
              <a:t>云消息中心</a:t>
            </a:r>
            <a:endParaRPr lang="en-US" altLang="zh-CN" dirty="0" smtClean="0">
              <a:solidFill>
                <a:schemeClr val="accent1"/>
              </a:solidFill>
            </a:endParaRPr>
          </a:p>
          <a:p>
            <a:r>
              <a:rPr lang="en-US" altLang="zh-CN" b="1" dirty="0" smtClean="0">
                <a:solidFill>
                  <a:schemeClr val="accent1"/>
                </a:solidFill>
              </a:rPr>
              <a:t>2</a:t>
            </a:r>
            <a:r>
              <a:rPr lang="zh-CN" altLang="en-US" b="1" dirty="0" smtClean="0">
                <a:solidFill>
                  <a:schemeClr val="accent1"/>
                </a:solidFill>
              </a:rPr>
              <a:t>：答疑社区的建设</a:t>
            </a:r>
            <a:endParaRPr b="1" dirty="0">
              <a:solidFill>
                <a:schemeClr val="accent1"/>
              </a:solidFill>
            </a:endParaRPr>
          </a:p>
        </p:txBody>
      </p:sp>
      <p:cxnSp>
        <p:nvCxnSpPr>
          <p:cNvPr id="28" name="直接箭头连接符 27"/>
          <p:cNvCxnSpPr/>
          <p:nvPr/>
        </p:nvCxnSpPr>
        <p:spPr>
          <a:xfrm flipV="1">
            <a:off x="5298327" y="6765531"/>
            <a:ext cx="2026846" cy="1"/>
          </a:xfrm>
          <a:prstGeom prst="straightConnector1">
            <a:avLst/>
          </a:prstGeom>
          <a:noFill/>
          <a:ln w="38100" cap="flat">
            <a:solidFill>
              <a:schemeClr val="accent2">
                <a:lumMod val="60000"/>
                <a:lumOff val="40000"/>
              </a:schemeClr>
            </a:solidFill>
            <a:prstDash val="solid"/>
            <a:miter lim="400000"/>
            <a:tailEnd type="triangle"/>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2251235968"/>
      </p:ext>
    </p:extLst>
  </p:cSld>
  <p:clrMapOvr>
    <a:masterClrMapping/>
  </p:clrMapOvr>
  <p:transition spd="slow"/>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Shape 133"/>
          <p:cNvSpPr/>
          <p:nvPr/>
        </p:nvSpPr>
        <p:spPr>
          <a:xfrm>
            <a:off x="11478998" y="5253352"/>
            <a:ext cx="2448310" cy="2448310"/>
          </a:xfrm>
          <a:prstGeom prst="ellipse">
            <a:avLst/>
          </a:prstGeom>
          <a:solidFill>
            <a:srgbClr val="373D41">
              <a:alpha val="5000"/>
            </a:srgbClr>
          </a:solidFill>
          <a:ln w="12700">
            <a:miter lim="400000"/>
          </a:ln>
        </p:spPr>
        <p:txBody>
          <a:bodyPr lIns="50800" tIns="50800" rIns="50800" bIns="50800" anchor="ctr"/>
          <a:lstStyle/>
          <a:p>
            <a:pPr>
              <a:defRPr sz="3200"/>
            </a:pPr>
            <a:endParaRPr/>
          </a:p>
        </p:txBody>
      </p:sp>
      <p:sp>
        <p:nvSpPr>
          <p:cNvPr id="134" name="Shape 134"/>
          <p:cNvSpPr/>
          <p:nvPr/>
        </p:nvSpPr>
        <p:spPr>
          <a:xfrm>
            <a:off x="7780001" y="6086083"/>
            <a:ext cx="1270001" cy="1270001"/>
          </a:xfrm>
          <a:prstGeom prst="ellipse">
            <a:avLst/>
          </a:prstGeom>
          <a:solidFill>
            <a:srgbClr val="FFFFFF"/>
          </a:solidFill>
          <a:ln w="12700">
            <a:miter lim="400000"/>
          </a:ln>
          <a:effectLst>
            <a:outerShdw blurRad="317500" dist="9577" rotWithShape="0">
              <a:srgbClr val="000000">
                <a:alpha val="6026"/>
              </a:srgbClr>
            </a:outerShdw>
          </a:effectLst>
        </p:spPr>
        <p:txBody>
          <a:bodyPr lIns="50800" tIns="50800" rIns="50800" bIns="50800" anchor="ctr"/>
          <a:lstStyle/>
          <a:p>
            <a:pPr>
              <a:defRPr sz="3200">
                <a:solidFill>
                  <a:srgbClr val="FFFFFF"/>
                </a:solidFill>
              </a:defRPr>
            </a:pPr>
            <a:endParaRPr/>
          </a:p>
        </p:txBody>
      </p:sp>
      <p:sp>
        <p:nvSpPr>
          <p:cNvPr id="135" name="Shape 135"/>
          <p:cNvSpPr/>
          <p:nvPr/>
        </p:nvSpPr>
        <p:spPr>
          <a:xfrm>
            <a:off x="15901885" y="6086083"/>
            <a:ext cx="1270001" cy="1270001"/>
          </a:xfrm>
          <a:prstGeom prst="ellipse">
            <a:avLst/>
          </a:prstGeom>
          <a:solidFill>
            <a:srgbClr val="FFFFFF"/>
          </a:solidFill>
          <a:ln w="12700">
            <a:miter lim="400000"/>
          </a:ln>
          <a:effectLst>
            <a:outerShdw blurRad="317500" dist="9577" rotWithShape="0">
              <a:srgbClr val="000000">
                <a:alpha val="6026"/>
              </a:srgbClr>
            </a:outerShdw>
          </a:effectLst>
        </p:spPr>
        <p:txBody>
          <a:bodyPr lIns="50800" tIns="50800" rIns="50800" bIns="50800" anchor="ctr"/>
          <a:lstStyle/>
          <a:p>
            <a:pPr>
              <a:defRPr sz="3200">
                <a:solidFill>
                  <a:srgbClr val="FFFFFF"/>
                </a:solidFill>
              </a:defRPr>
            </a:pPr>
            <a:endParaRPr/>
          </a:p>
        </p:txBody>
      </p:sp>
      <p:sp>
        <p:nvSpPr>
          <p:cNvPr id="136" name="Shape 136"/>
          <p:cNvSpPr/>
          <p:nvPr/>
        </p:nvSpPr>
        <p:spPr>
          <a:xfrm>
            <a:off x="19762685" y="6086083"/>
            <a:ext cx="1270001" cy="1270001"/>
          </a:xfrm>
          <a:prstGeom prst="ellipse">
            <a:avLst/>
          </a:prstGeom>
          <a:solidFill>
            <a:srgbClr val="FFFFFF"/>
          </a:solidFill>
          <a:ln w="12700">
            <a:miter lim="400000"/>
          </a:ln>
          <a:effectLst>
            <a:outerShdw blurRad="317500" dist="9577" rotWithShape="0">
              <a:srgbClr val="000000">
                <a:alpha val="6026"/>
              </a:srgbClr>
            </a:outerShdw>
          </a:effectLst>
        </p:spPr>
        <p:txBody>
          <a:bodyPr lIns="50800" tIns="50800" rIns="50800" bIns="50800" anchor="ctr"/>
          <a:lstStyle/>
          <a:p>
            <a:pPr>
              <a:defRPr sz="3200">
                <a:solidFill>
                  <a:srgbClr val="FFFFFF"/>
                </a:solidFill>
              </a:defRPr>
            </a:pPr>
            <a:endParaRPr/>
          </a:p>
        </p:txBody>
      </p:sp>
      <p:sp>
        <p:nvSpPr>
          <p:cNvPr id="137" name="Shape 137"/>
          <p:cNvSpPr/>
          <p:nvPr/>
        </p:nvSpPr>
        <p:spPr>
          <a:xfrm>
            <a:off x="11674793" y="5539874"/>
            <a:ext cx="2031320" cy="2031320"/>
          </a:xfrm>
          <a:prstGeom prst="ellipse">
            <a:avLst/>
          </a:prstGeom>
          <a:solidFill>
            <a:srgbClr val="373D41"/>
          </a:solidFill>
          <a:ln w="12700">
            <a:miter lim="400000"/>
          </a:ln>
          <a:effectLst>
            <a:outerShdw blurRad="584200" dist="29019" dir="5640464" rotWithShape="0">
              <a:srgbClr val="373D41">
                <a:alpha val="31356"/>
              </a:srgbClr>
            </a:outerShdw>
          </a:effectLst>
        </p:spPr>
        <p:txBody>
          <a:bodyPr lIns="50800" tIns="50800" rIns="50800" bIns="50800" anchor="ctr"/>
          <a:lstStyle/>
          <a:p>
            <a:pPr>
              <a:defRPr sz="3200"/>
            </a:pPr>
            <a:endParaRPr/>
          </a:p>
        </p:txBody>
      </p:sp>
      <p:sp>
        <p:nvSpPr>
          <p:cNvPr id="138" name="Shape 138"/>
          <p:cNvSpPr/>
          <p:nvPr/>
        </p:nvSpPr>
        <p:spPr>
          <a:xfrm>
            <a:off x="3703490" y="8208004"/>
            <a:ext cx="1671741" cy="583045"/>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lnSpc>
                <a:spcPct val="120000"/>
              </a:lnSpc>
              <a:defRPr sz="3000" spc="59">
                <a:solidFill>
                  <a:srgbClr val="373D41"/>
                </a:solidFill>
                <a:latin typeface="FZLanTingHei-M-GBK"/>
                <a:ea typeface="FZLanTingHei-M-GBK"/>
                <a:cs typeface="FZLanTingHei-M-GBK"/>
                <a:sym typeface="FZLanTingHei-M-GBK"/>
              </a:defRPr>
            </a:lvl1pPr>
          </a:lstStyle>
          <a:p>
            <a:r>
              <a:rPr lang="zh-CN" altLang="en-US" dirty="0" smtClean="0"/>
              <a:t>知识积累</a:t>
            </a:r>
            <a:endParaRPr dirty="0"/>
          </a:p>
        </p:txBody>
      </p:sp>
      <p:sp>
        <p:nvSpPr>
          <p:cNvPr id="139" name="Shape 139"/>
          <p:cNvSpPr/>
          <p:nvPr/>
        </p:nvSpPr>
        <p:spPr>
          <a:xfrm>
            <a:off x="12402417" y="6025507"/>
            <a:ext cx="487313" cy="1025922"/>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lgn="l">
              <a:defRPr sz="6000">
                <a:solidFill>
                  <a:srgbClr val="FFFFFF"/>
                </a:solidFill>
                <a:latin typeface="Univers LT Std 55 Roman"/>
                <a:ea typeface="Univers LT Std 55 Roman"/>
                <a:cs typeface="Univers LT Std 55 Roman"/>
                <a:sym typeface="Univers LT Std 55 Roman"/>
              </a:defRPr>
            </a:lvl1pPr>
          </a:lstStyle>
          <a:p>
            <a:r>
              <a:rPr lang="en-US" dirty="0"/>
              <a:t>3</a:t>
            </a:r>
            <a:endParaRPr dirty="0"/>
          </a:p>
        </p:txBody>
      </p:sp>
      <p:sp>
        <p:nvSpPr>
          <p:cNvPr id="141" name="Shape 141"/>
          <p:cNvSpPr/>
          <p:nvPr/>
        </p:nvSpPr>
        <p:spPr>
          <a:xfrm>
            <a:off x="3718937" y="6218685"/>
            <a:ext cx="1270001" cy="1270001"/>
          </a:xfrm>
          <a:prstGeom prst="ellipse">
            <a:avLst/>
          </a:prstGeom>
          <a:solidFill>
            <a:srgbClr val="FFFFFF"/>
          </a:solidFill>
          <a:ln w="12700">
            <a:miter lim="400000"/>
          </a:ln>
          <a:effectLst>
            <a:outerShdw blurRad="317500" dist="9577" rotWithShape="0">
              <a:srgbClr val="000000">
                <a:alpha val="6026"/>
              </a:srgbClr>
            </a:outerShdw>
          </a:effectLst>
        </p:spPr>
        <p:txBody>
          <a:bodyPr lIns="50800" tIns="50800" rIns="50800" bIns="50800" anchor="ctr"/>
          <a:lstStyle/>
          <a:p>
            <a:pPr>
              <a:defRPr sz="3200">
                <a:solidFill>
                  <a:srgbClr val="FFFFFF"/>
                </a:solidFill>
              </a:defRPr>
            </a:pPr>
            <a:endParaRPr/>
          </a:p>
        </p:txBody>
      </p:sp>
      <p:sp>
        <p:nvSpPr>
          <p:cNvPr id="142" name="Shape 142"/>
          <p:cNvSpPr/>
          <p:nvPr/>
        </p:nvSpPr>
        <p:spPr>
          <a:xfrm>
            <a:off x="7780001" y="8118131"/>
            <a:ext cx="1671741" cy="583045"/>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lnSpc>
                <a:spcPct val="120000"/>
              </a:lnSpc>
              <a:defRPr sz="3000" spc="59">
                <a:solidFill>
                  <a:srgbClr val="373D41"/>
                </a:solidFill>
                <a:latin typeface="FZLanTingHei-L-GBK"/>
                <a:ea typeface="FZLanTingHei-L-GBK"/>
                <a:cs typeface="FZLanTingHei-L-GBK"/>
                <a:sym typeface="FZLanTingHei-L-GBK"/>
              </a:defRPr>
            </a:lvl1pPr>
          </a:lstStyle>
          <a:p>
            <a:r>
              <a:rPr lang="zh-CN" altLang="en-US" dirty="0" smtClean="0"/>
              <a:t>团队业务</a:t>
            </a:r>
            <a:endParaRPr dirty="0"/>
          </a:p>
        </p:txBody>
      </p:sp>
      <p:sp>
        <p:nvSpPr>
          <p:cNvPr id="143" name="Shape 143"/>
          <p:cNvSpPr/>
          <p:nvPr/>
        </p:nvSpPr>
        <p:spPr>
          <a:xfrm>
            <a:off x="4127318" y="6477507"/>
            <a:ext cx="537973" cy="841256"/>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lgn="l">
              <a:defRPr sz="4800">
                <a:solidFill>
                  <a:srgbClr val="73777A"/>
                </a:solidFill>
                <a:latin typeface="Univers LT Std 55 Roman"/>
                <a:ea typeface="Univers LT Std 55 Roman"/>
                <a:cs typeface="Univers LT Std 55 Roman"/>
                <a:sym typeface="Univers LT Std 55 Roman"/>
              </a:defRPr>
            </a:lvl1pPr>
          </a:lstStyle>
          <a:p>
            <a:r>
              <a:rPr lang="en-US" dirty="0"/>
              <a:t>1</a:t>
            </a:r>
            <a:endParaRPr dirty="0"/>
          </a:p>
        </p:txBody>
      </p:sp>
      <p:sp>
        <p:nvSpPr>
          <p:cNvPr id="145" name="Shape 145"/>
          <p:cNvSpPr/>
          <p:nvPr/>
        </p:nvSpPr>
        <p:spPr>
          <a:xfrm>
            <a:off x="11840943" y="7855576"/>
            <a:ext cx="1671741" cy="583045"/>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lnSpc>
                <a:spcPct val="120000"/>
              </a:lnSpc>
              <a:defRPr sz="3000" spc="59">
                <a:solidFill>
                  <a:srgbClr val="373D41"/>
                </a:solidFill>
                <a:latin typeface="FZLanTingHei-L-GBK"/>
                <a:ea typeface="FZLanTingHei-L-GBK"/>
                <a:cs typeface="FZLanTingHei-L-GBK"/>
                <a:sym typeface="FZLanTingHei-L-GBK"/>
              </a:defRPr>
            </a:lvl1pPr>
          </a:lstStyle>
          <a:p>
            <a:r>
              <a:rPr lang="zh-CN" altLang="en-US" dirty="0" smtClean="0"/>
              <a:t>合作开发</a:t>
            </a:r>
            <a:endParaRPr dirty="0"/>
          </a:p>
        </p:txBody>
      </p:sp>
      <p:sp>
        <p:nvSpPr>
          <p:cNvPr id="146" name="Shape 146"/>
          <p:cNvSpPr/>
          <p:nvPr/>
        </p:nvSpPr>
        <p:spPr>
          <a:xfrm>
            <a:off x="8187654" y="6344905"/>
            <a:ext cx="410369" cy="841256"/>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lgn="l">
              <a:defRPr sz="4800">
                <a:solidFill>
                  <a:srgbClr val="73777A"/>
                </a:solidFill>
                <a:latin typeface="Univers LT Std 55 Roman"/>
                <a:ea typeface="Univers LT Std 55 Roman"/>
                <a:cs typeface="Univers LT Std 55 Roman"/>
                <a:sym typeface="Univers LT Std 55 Roman"/>
              </a:defRPr>
            </a:lvl1pPr>
          </a:lstStyle>
          <a:p>
            <a:r>
              <a:rPr lang="en-US" dirty="0" smtClean="0"/>
              <a:t>2</a:t>
            </a:r>
            <a:endParaRPr dirty="0"/>
          </a:p>
        </p:txBody>
      </p:sp>
      <p:sp>
        <p:nvSpPr>
          <p:cNvPr id="147" name="Shape 147"/>
          <p:cNvSpPr/>
          <p:nvPr/>
        </p:nvSpPr>
        <p:spPr>
          <a:xfrm>
            <a:off x="13928940" y="6727433"/>
            <a:ext cx="1355819" cy="1"/>
          </a:xfrm>
          <a:prstGeom prst="line">
            <a:avLst/>
          </a:prstGeom>
          <a:ln w="38100" cap="rnd">
            <a:solidFill>
              <a:srgbClr val="D7D8D9"/>
            </a:solidFill>
            <a:custDash>
              <a:ds d="100000" sp="200000"/>
            </a:custDash>
            <a:miter lim="400000"/>
          </a:ln>
        </p:spPr>
        <p:txBody>
          <a:bodyPr lIns="50800" tIns="50800" rIns="50800" bIns="50800" anchor="ctr"/>
          <a:lstStyle/>
          <a:p>
            <a:pPr>
              <a:defRPr sz="3200"/>
            </a:pPr>
            <a:endParaRPr/>
          </a:p>
        </p:txBody>
      </p:sp>
      <p:sp>
        <p:nvSpPr>
          <p:cNvPr id="148" name="Shape 148"/>
          <p:cNvSpPr/>
          <p:nvPr/>
        </p:nvSpPr>
        <p:spPr>
          <a:xfrm>
            <a:off x="15701015" y="7855576"/>
            <a:ext cx="1671741" cy="583045"/>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lnSpc>
                <a:spcPct val="120000"/>
              </a:lnSpc>
              <a:defRPr sz="3000" spc="59">
                <a:solidFill>
                  <a:srgbClr val="373D41"/>
                </a:solidFill>
                <a:latin typeface="FZLanTingHei-L-GBK"/>
                <a:ea typeface="FZLanTingHei-L-GBK"/>
                <a:cs typeface="FZLanTingHei-L-GBK"/>
                <a:sym typeface="FZLanTingHei-L-GBK"/>
              </a:defRPr>
            </a:lvl1pPr>
          </a:lstStyle>
          <a:p>
            <a:r>
              <a:rPr lang="zh-CN" altLang="en-US" dirty="0" smtClean="0"/>
              <a:t>阿里味儿</a:t>
            </a:r>
            <a:endParaRPr dirty="0"/>
          </a:p>
        </p:txBody>
      </p:sp>
      <p:sp>
        <p:nvSpPr>
          <p:cNvPr id="149" name="Shape 149"/>
          <p:cNvSpPr/>
          <p:nvPr/>
        </p:nvSpPr>
        <p:spPr>
          <a:xfrm>
            <a:off x="16310266" y="6407392"/>
            <a:ext cx="453239" cy="71628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lgn="l">
              <a:defRPr sz="4800">
                <a:solidFill>
                  <a:srgbClr val="73777A"/>
                </a:solidFill>
                <a:latin typeface="Univers LT Std 55 Roman"/>
                <a:ea typeface="Univers LT Std 55 Roman"/>
                <a:cs typeface="Univers LT Std 55 Roman"/>
                <a:sym typeface="Univers LT Std 55 Roman"/>
              </a:defRPr>
            </a:lvl1pPr>
          </a:lstStyle>
          <a:p>
            <a:r>
              <a:t>4</a:t>
            </a:r>
          </a:p>
        </p:txBody>
      </p:sp>
      <p:sp>
        <p:nvSpPr>
          <p:cNvPr id="150" name="Shape 150"/>
          <p:cNvSpPr/>
          <p:nvPr/>
        </p:nvSpPr>
        <p:spPr>
          <a:xfrm>
            <a:off x="17789011" y="6727433"/>
            <a:ext cx="1355820" cy="1"/>
          </a:xfrm>
          <a:prstGeom prst="line">
            <a:avLst/>
          </a:prstGeom>
          <a:ln w="38100" cap="rnd">
            <a:solidFill>
              <a:srgbClr val="D7D8D9"/>
            </a:solidFill>
            <a:custDash>
              <a:ds d="100000" sp="200000"/>
            </a:custDash>
            <a:miter lim="400000"/>
          </a:ln>
        </p:spPr>
        <p:txBody>
          <a:bodyPr lIns="50800" tIns="50800" rIns="50800" bIns="50800" anchor="ctr"/>
          <a:lstStyle/>
          <a:p>
            <a:pPr>
              <a:defRPr sz="3200"/>
            </a:pPr>
            <a:endParaRPr/>
          </a:p>
        </p:txBody>
      </p:sp>
      <p:sp>
        <p:nvSpPr>
          <p:cNvPr id="151" name="Shape 151"/>
          <p:cNvSpPr/>
          <p:nvPr/>
        </p:nvSpPr>
        <p:spPr>
          <a:xfrm>
            <a:off x="19561085" y="7855576"/>
            <a:ext cx="1671741" cy="583045"/>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lnSpc>
                <a:spcPct val="120000"/>
              </a:lnSpc>
              <a:defRPr sz="3000" spc="59">
                <a:solidFill>
                  <a:srgbClr val="373D41"/>
                </a:solidFill>
                <a:latin typeface="FZLanTingHei-L-GBK"/>
                <a:ea typeface="FZLanTingHei-L-GBK"/>
                <a:cs typeface="FZLanTingHei-L-GBK"/>
                <a:sym typeface="FZLanTingHei-L-GBK"/>
              </a:defRPr>
            </a:lvl1pPr>
          </a:lstStyle>
          <a:p>
            <a:r>
              <a:rPr lang="zh-CN" altLang="en-US" dirty="0" smtClean="0"/>
              <a:t>收获总结</a:t>
            </a:r>
            <a:endParaRPr dirty="0"/>
          </a:p>
        </p:txBody>
      </p:sp>
      <p:sp>
        <p:nvSpPr>
          <p:cNvPr id="152" name="Shape 152"/>
          <p:cNvSpPr/>
          <p:nvPr/>
        </p:nvSpPr>
        <p:spPr>
          <a:xfrm>
            <a:off x="20170337" y="6407392"/>
            <a:ext cx="453239" cy="71628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lgn="l">
              <a:defRPr sz="4800">
                <a:solidFill>
                  <a:srgbClr val="73777A"/>
                </a:solidFill>
                <a:latin typeface="Univers LT Std 55 Roman"/>
                <a:ea typeface="Univers LT Std 55 Roman"/>
                <a:cs typeface="Univers LT Std 55 Roman"/>
                <a:sym typeface="Univers LT Std 55 Roman"/>
              </a:defRPr>
            </a:lvl1pPr>
          </a:lstStyle>
          <a:p>
            <a:r>
              <a:t>5</a:t>
            </a:r>
          </a:p>
        </p:txBody>
      </p:sp>
      <p:pic>
        <p:nvPicPr>
          <p:cNvPr id="153" name="pasted-image.pdf"/>
          <p:cNvPicPr>
            <a:picLocks noChangeAspect="1"/>
          </p:cNvPicPr>
          <p:nvPr/>
        </p:nvPicPr>
        <p:blipFill>
          <a:blip r:embed="rId3">
            <a:extLst/>
          </a:blip>
          <a:stretch>
            <a:fillRect/>
          </a:stretch>
        </p:blipFill>
        <p:spPr>
          <a:xfrm>
            <a:off x="20529058" y="739798"/>
            <a:ext cx="3093486" cy="889001"/>
          </a:xfrm>
          <a:prstGeom prst="rect">
            <a:avLst/>
          </a:prstGeom>
          <a:ln w="12700">
            <a:miter lim="400000"/>
          </a:ln>
        </p:spPr>
      </p:pic>
      <p:cxnSp>
        <p:nvCxnSpPr>
          <p:cNvPr id="3" name="直接箭头连接符 2"/>
          <p:cNvCxnSpPr/>
          <p:nvPr/>
        </p:nvCxnSpPr>
        <p:spPr>
          <a:xfrm flipH="1" flipV="1">
            <a:off x="12718844" y="4191038"/>
            <a:ext cx="1" cy="1030658"/>
          </a:xfrm>
          <a:prstGeom prst="straightConnector1">
            <a:avLst/>
          </a:prstGeom>
          <a:noFill/>
          <a:ln w="38100" cap="flat">
            <a:solidFill>
              <a:schemeClr val="accent1"/>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25" name="Shape 132"/>
          <p:cNvSpPr/>
          <p:nvPr/>
        </p:nvSpPr>
        <p:spPr>
          <a:xfrm>
            <a:off x="9333757" y="2832717"/>
            <a:ext cx="6976509" cy="1358321"/>
          </a:xfrm>
          <a:prstGeom prst="rect">
            <a:avLst/>
          </a:prstGeom>
          <a:solidFill>
            <a:schemeClr val="bg1"/>
          </a:solid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algn="l">
              <a:lnSpc>
                <a:spcPct val="120000"/>
              </a:lnSpc>
              <a:defRPr sz="3400" spc="68">
                <a:solidFill>
                  <a:srgbClr val="373D41"/>
                </a:solidFill>
                <a:latin typeface="FZLanTingHei-L-GBK"/>
                <a:ea typeface="FZLanTingHei-L-GBK"/>
                <a:cs typeface="FZLanTingHei-L-GBK"/>
                <a:sym typeface="FZLanTingHei-L-GBK"/>
              </a:defRPr>
            </a:lvl1pPr>
          </a:lstStyle>
          <a:p>
            <a:r>
              <a:rPr lang="zh-CN" altLang="en-US" dirty="0" smtClean="0"/>
              <a:t>青苗班大作业：</a:t>
            </a:r>
            <a:endParaRPr lang="en-US" altLang="zh-CN" dirty="0" smtClean="0"/>
          </a:p>
          <a:p>
            <a:r>
              <a:rPr lang="zh-CN" altLang="en-US" b="1" dirty="0" smtClean="0">
                <a:solidFill>
                  <a:schemeClr val="accent1"/>
                </a:solidFill>
              </a:rPr>
              <a:t>基于</a:t>
            </a:r>
            <a:r>
              <a:rPr lang="en-US" altLang="zh-CN" b="1" dirty="0" smtClean="0">
                <a:solidFill>
                  <a:schemeClr val="accent1"/>
                </a:solidFill>
              </a:rPr>
              <a:t>Pandora Boot</a:t>
            </a:r>
            <a:r>
              <a:rPr lang="zh-CN" altLang="en-US" b="1" dirty="0" smtClean="0">
                <a:solidFill>
                  <a:schemeClr val="accent1"/>
                </a:solidFill>
              </a:rPr>
              <a:t>的购物车项目</a:t>
            </a:r>
            <a:endParaRPr b="1" dirty="0">
              <a:solidFill>
                <a:schemeClr val="accent1"/>
              </a:solidFill>
            </a:endParaRPr>
          </a:p>
        </p:txBody>
      </p:sp>
      <p:cxnSp>
        <p:nvCxnSpPr>
          <p:cNvPr id="28" name="直接箭头连接符 27"/>
          <p:cNvCxnSpPr/>
          <p:nvPr/>
        </p:nvCxnSpPr>
        <p:spPr>
          <a:xfrm flipV="1">
            <a:off x="9388283" y="6721082"/>
            <a:ext cx="2026846" cy="1"/>
          </a:xfrm>
          <a:prstGeom prst="straightConnector1">
            <a:avLst/>
          </a:prstGeom>
          <a:noFill/>
          <a:ln w="38100" cap="flat">
            <a:solidFill>
              <a:schemeClr val="accent2">
                <a:lumMod val="60000"/>
                <a:lumOff val="40000"/>
              </a:schemeClr>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9" name="直接箭头连接符 28"/>
          <p:cNvCxnSpPr/>
          <p:nvPr/>
        </p:nvCxnSpPr>
        <p:spPr>
          <a:xfrm flipV="1">
            <a:off x="5298327" y="6765531"/>
            <a:ext cx="2026846" cy="1"/>
          </a:xfrm>
          <a:prstGeom prst="straightConnector1">
            <a:avLst/>
          </a:prstGeom>
          <a:noFill/>
          <a:ln w="38100" cap="flat">
            <a:solidFill>
              <a:schemeClr val="accent2">
                <a:lumMod val="60000"/>
                <a:lumOff val="40000"/>
              </a:schemeClr>
            </a:solidFill>
            <a:prstDash val="solid"/>
            <a:miter lim="400000"/>
            <a:tailEnd type="triangle"/>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643332234"/>
      </p:ext>
    </p:extLst>
  </p:cSld>
  <p:clrMapOvr>
    <a:masterClrMapping/>
  </p:clrMapOvr>
  <p:transition spd="slow"/>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Shape 133"/>
          <p:cNvSpPr/>
          <p:nvPr/>
        </p:nvSpPr>
        <p:spPr>
          <a:xfrm>
            <a:off x="15500145" y="5405192"/>
            <a:ext cx="2448310" cy="2448310"/>
          </a:xfrm>
          <a:prstGeom prst="ellipse">
            <a:avLst/>
          </a:prstGeom>
          <a:solidFill>
            <a:srgbClr val="373D41">
              <a:alpha val="5000"/>
            </a:srgbClr>
          </a:solidFill>
          <a:ln w="12700">
            <a:miter lim="400000"/>
          </a:ln>
        </p:spPr>
        <p:txBody>
          <a:bodyPr lIns="50800" tIns="50800" rIns="50800" bIns="50800" anchor="ctr"/>
          <a:lstStyle/>
          <a:p>
            <a:pPr>
              <a:defRPr sz="3200"/>
            </a:pPr>
            <a:endParaRPr/>
          </a:p>
        </p:txBody>
      </p:sp>
      <p:sp>
        <p:nvSpPr>
          <p:cNvPr id="134" name="Shape 134"/>
          <p:cNvSpPr/>
          <p:nvPr/>
        </p:nvSpPr>
        <p:spPr>
          <a:xfrm>
            <a:off x="7780001" y="6086083"/>
            <a:ext cx="1270001" cy="1270001"/>
          </a:xfrm>
          <a:prstGeom prst="ellipse">
            <a:avLst/>
          </a:prstGeom>
          <a:solidFill>
            <a:srgbClr val="FFFFFF"/>
          </a:solidFill>
          <a:ln w="12700">
            <a:miter lim="400000"/>
          </a:ln>
          <a:effectLst>
            <a:outerShdw blurRad="317500" dist="9577" rotWithShape="0">
              <a:srgbClr val="000000">
                <a:alpha val="6026"/>
              </a:srgbClr>
            </a:outerShdw>
          </a:effectLst>
        </p:spPr>
        <p:txBody>
          <a:bodyPr lIns="50800" tIns="50800" rIns="50800" bIns="50800" anchor="ctr"/>
          <a:lstStyle/>
          <a:p>
            <a:pPr>
              <a:defRPr sz="3200">
                <a:solidFill>
                  <a:srgbClr val="FFFFFF"/>
                </a:solidFill>
              </a:defRPr>
            </a:pPr>
            <a:endParaRPr/>
          </a:p>
        </p:txBody>
      </p:sp>
      <p:sp>
        <p:nvSpPr>
          <p:cNvPr id="137" name="Shape 137"/>
          <p:cNvSpPr/>
          <p:nvPr/>
        </p:nvSpPr>
        <p:spPr>
          <a:xfrm>
            <a:off x="15695940" y="5691714"/>
            <a:ext cx="2031320" cy="2031320"/>
          </a:xfrm>
          <a:prstGeom prst="ellipse">
            <a:avLst/>
          </a:prstGeom>
          <a:solidFill>
            <a:srgbClr val="373D41"/>
          </a:solidFill>
          <a:ln w="12700">
            <a:miter lim="400000"/>
          </a:ln>
          <a:effectLst>
            <a:outerShdw blurRad="584200" dist="29019" dir="5640464" rotWithShape="0">
              <a:srgbClr val="373D41">
                <a:alpha val="31356"/>
              </a:srgbClr>
            </a:outerShdw>
          </a:effectLst>
        </p:spPr>
        <p:txBody>
          <a:bodyPr lIns="50800" tIns="50800" rIns="50800" bIns="50800" anchor="ctr"/>
          <a:lstStyle/>
          <a:p>
            <a:pPr>
              <a:defRPr sz="3200"/>
            </a:pPr>
            <a:endParaRPr/>
          </a:p>
        </p:txBody>
      </p:sp>
      <p:sp>
        <p:nvSpPr>
          <p:cNvPr id="138" name="Shape 138"/>
          <p:cNvSpPr/>
          <p:nvPr/>
        </p:nvSpPr>
        <p:spPr>
          <a:xfrm>
            <a:off x="3703490" y="8208004"/>
            <a:ext cx="1671741" cy="583045"/>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lnSpc>
                <a:spcPct val="120000"/>
              </a:lnSpc>
              <a:defRPr sz="3000" spc="59">
                <a:solidFill>
                  <a:srgbClr val="373D41"/>
                </a:solidFill>
                <a:latin typeface="FZLanTingHei-M-GBK"/>
                <a:ea typeface="FZLanTingHei-M-GBK"/>
                <a:cs typeface="FZLanTingHei-M-GBK"/>
                <a:sym typeface="FZLanTingHei-M-GBK"/>
              </a:defRPr>
            </a:lvl1pPr>
          </a:lstStyle>
          <a:p>
            <a:r>
              <a:rPr lang="zh-CN" altLang="en-US" dirty="0" smtClean="0"/>
              <a:t>知识积累</a:t>
            </a:r>
            <a:endParaRPr dirty="0"/>
          </a:p>
        </p:txBody>
      </p:sp>
      <p:sp>
        <p:nvSpPr>
          <p:cNvPr id="139" name="Shape 139"/>
          <p:cNvSpPr/>
          <p:nvPr/>
        </p:nvSpPr>
        <p:spPr>
          <a:xfrm>
            <a:off x="16423564" y="6177347"/>
            <a:ext cx="487313" cy="1025922"/>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lgn="l">
              <a:defRPr sz="6000">
                <a:solidFill>
                  <a:srgbClr val="FFFFFF"/>
                </a:solidFill>
                <a:latin typeface="Univers LT Std 55 Roman"/>
                <a:ea typeface="Univers LT Std 55 Roman"/>
                <a:cs typeface="Univers LT Std 55 Roman"/>
                <a:sym typeface="Univers LT Std 55 Roman"/>
              </a:defRPr>
            </a:lvl1pPr>
          </a:lstStyle>
          <a:p>
            <a:r>
              <a:rPr lang="en-US" dirty="0"/>
              <a:t>4</a:t>
            </a:r>
            <a:endParaRPr dirty="0"/>
          </a:p>
        </p:txBody>
      </p:sp>
      <p:sp>
        <p:nvSpPr>
          <p:cNvPr id="141" name="Shape 141"/>
          <p:cNvSpPr/>
          <p:nvPr/>
        </p:nvSpPr>
        <p:spPr>
          <a:xfrm>
            <a:off x="3718937" y="6218685"/>
            <a:ext cx="1270001" cy="1270001"/>
          </a:xfrm>
          <a:prstGeom prst="ellipse">
            <a:avLst/>
          </a:prstGeom>
          <a:solidFill>
            <a:srgbClr val="FFFFFF"/>
          </a:solidFill>
          <a:ln w="12700">
            <a:miter lim="400000"/>
          </a:ln>
          <a:effectLst>
            <a:outerShdw blurRad="317500" dist="9577" rotWithShape="0">
              <a:srgbClr val="000000">
                <a:alpha val="6026"/>
              </a:srgbClr>
            </a:outerShdw>
          </a:effectLst>
        </p:spPr>
        <p:txBody>
          <a:bodyPr lIns="50800" tIns="50800" rIns="50800" bIns="50800" anchor="ctr"/>
          <a:lstStyle/>
          <a:p>
            <a:pPr>
              <a:defRPr sz="3200">
                <a:solidFill>
                  <a:srgbClr val="FFFFFF"/>
                </a:solidFill>
              </a:defRPr>
            </a:pPr>
            <a:endParaRPr/>
          </a:p>
        </p:txBody>
      </p:sp>
      <p:sp>
        <p:nvSpPr>
          <p:cNvPr id="142" name="Shape 142"/>
          <p:cNvSpPr/>
          <p:nvPr/>
        </p:nvSpPr>
        <p:spPr>
          <a:xfrm>
            <a:off x="7780001" y="8118131"/>
            <a:ext cx="1671741" cy="583045"/>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lnSpc>
                <a:spcPct val="120000"/>
              </a:lnSpc>
              <a:defRPr sz="3000" spc="59">
                <a:solidFill>
                  <a:srgbClr val="373D41"/>
                </a:solidFill>
                <a:latin typeface="FZLanTingHei-L-GBK"/>
                <a:ea typeface="FZLanTingHei-L-GBK"/>
                <a:cs typeface="FZLanTingHei-L-GBK"/>
                <a:sym typeface="FZLanTingHei-L-GBK"/>
              </a:defRPr>
            </a:lvl1pPr>
          </a:lstStyle>
          <a:p>
            <a:r>
              <a:rPr lang="zh-CN" altLang="en-US" dirty="0" smtClean="0"/>
              <a:t>团队业务</a:t>
            </a:r>
            <a:endParaRPr dirty="0"/>
          </a:p>
        </p:txBody>
      </p:sp>
      <p:sp>
        <p:nvSpPr>
          <p:cNvPr id="143" name="Shape 143"/>
          <p:cNvSpPr/>
          <p:nvPr/>
        </p:nvSpPr>
        <p:spPr>
          <a:xfrm>
            <a:off x="4127318" y="6477507"/>
            <a:ext cx="537973" cy="841256"/>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lgn="l">
              <a:defRPr sz="4800">
                <a:solidFill>
                  <a:srgbClr val="73777A"/>
                </a:solidFill>
                <a:latin typeface="Univers LT Std 55 Roman"/>
                <a:ea typeface="Univers LT Std 55 Roman"/>
                <a:cs typeface="Univers LT Std 55 Roman"/>
                <a:sym typeface="Univers LT Std 55 Roman"/>
              </a:defRPr>
            </a:lvl1pPr>
          </a:lstStyle>
          <a:p>
            <a:r>
              <a:rPr lang="en-US" dirty="0"/>
              <a:t>1</a:t>
            </a:r>
            <a:endParaRPr dirty="0"/>
          </a:p>
        </p:txBody>
      </p:sp>
      <p:sp>
        <p:nvSpPr>
          <p:cNvPr id="144" name="Shape 144"/>
          <p:cNvSpPr/>
          <p:nvPr/>
        </p:nvSpPr>
        <p:spPr>
          <a:xfrm>
            <a:off x="10068868" y="6727433"/>
            <a:ext cx="1355819" cy="1"/>
          </a:xfrm>
          <a:prstGeom prst="line">
            <a:avLst/>
          </a:prstGeom>
          <a:ln w="38100" cap="rnd">
            <a:solidFill>
              <a:srgbClr val="D7D8D9"/>
            </a:solidFill>
            <a:custDash>
              <a:ds d="100000" sp="200000"/>
            </a:custDash>
            <a:miter lim="400000"/>
          </a:ln>
        </p:spPr>
        <p:txBody>
          <a:bodyPr lIns="50800" tIns="50800" rIns="50800" bIns="50800" anchor="ctr"/>
          <a:lstStyle/>
          <a:p>
            <a:pPr>
              <a:defRPr sz="3200"/>
            </a:pPr>
            <a:endParaRPr/>
          </a:p>
        </p:txBody>
      </p:sp>
      <p:sp>
        <p:nvSpPr>
          <p:cNvPr id="146" name="Shape 146"/>
          <p:cNvSpPr/>
          <p:nvPr/>
        </p:nvSpPr>
        <p:spPr>
          <a:xfrm>
            <a:off x="8187654" y="6344905"/>
            <a:ext cx="410369" cy="841256"/>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lgn="l">
              <a:defRPr sz="4800">
                <a:solidFill>
                  <a:srgbClr val="73777A"/>
                </a:solidFill>
                <a:latin typeface="Univers LT Std 55 Roman"/>
                <a:ea typeface="Univers LT Std 55 Roman"/>
                <a:cs typeface="Univers LT Std 55 Roman"/>
                <a:sym typeface="Univers LT Std 55 Roman"/>
              </a:defRPr>
            </a:lvl1pPr>
          </a:lstStyle>
          <a:p>
            <a:r>
              <a:rPr lang="en-US" dirty="0" smtClean="0"/>
              <a:t>2</a:t>
            </a:r>
            <a:endParaRPr dirty="0"/>
          </a:p>
        </p:txBody>
      </p:sp>
      <p:sp>
        <p:nvSpPr>
          <p:cNvPr id="148" name="Shape 148"/>
          <p:cNvSpPr/>
          <p:nvPr/>
        </p:nvSpPr>
        <p:spPr>
          <a:xfrm>
            <a:off x="15701015" y="7855576"/>
            <a:ext cx="1671741" cy="583045"/>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lnSpc>
                <a:spcPct val="120000"/>
              </a:lnSpc>
              <a:defRPr sz="3000" spc="59">
                <a:solidFill>
                  <a:srgbClr val="373D41"/>
                </a:solidFill>
                <a:latin typeface="FZLanTingHei-L-GBK"/>
                <a:ea typeface="FZLanTingHei-L-GBK"/>
                <a:cs typeface="FZLanTingHei-L-GBK"/>
                <a:sym typeface="FZLanTingHei-L-GBK"/>
              </a:defRPr>
            </a:lvl1pPr>
          </a:lstStyle>
          <a:p>
            <a:r>
              <a:rPr lang="zh-CN" altLang="en-US" dirty="0" smtClean="0"/>
              <a:t>阿里味儿</a:t>
            </a:r>
            <a:endParaRPr dirty="0"/>
          </a:p>
        </p:txBody>
      </p:sp>
      <p:sp>
        <p:nvSpPr>
          <p:cNvPr id="150" name="Shape 150"/>
          <p:cNvSpPr/>
          <p:nvPr/>
        </p:nvSpPr>
        <p:spPr>
          <a:xfrm>
            <a:off x="17789011" y="6727433"/>
            <a:ext cx="1355820" cy="1"/>
          </a:xfrm>
          <a:prstGeom prst="line">
            <a:avLst/>
          </a:prstGeom>
          <a:ln w="38100" cap="rnd">
            <a:solidFill>
              <a:srgbClr val="D7D8D9"/>
            </a:solidFill>
            <a:custDash>
              <a:ds d="100000" sp="200000"/>
            </a:custDash>
            <a:miter lim="400000"/>
          </a:ln>
        </p:spPr>
        <p:txBody>
          <a:bodyPr lIns="50800" tIns="50800" rIns="50800" bIns="50800" anchor="ctr"/>
          <a:lstStyle/>
          <a:p>
            <a:pPr>
              <a:defRPr sz="3200"/>
            </a:pPr>
            <a:endParaRPr/>
          </a:p>
        </p:txBody>
      </p:sp>
      <p:pic>
        <p:nvPicPr>
          <p:cNvPr id="153" name="pasted-image.pdf"/>
          <p:cNvPicPr>
            <a:picLocks noChangeAspect="1"/>
          </p:cNvPicPr>
          <p:nvPr/>
        </p:nvPicPr>
        <p:blipFill>
          <a:blip r:embed="rId3">
            <a:extLst/>
          </a:blip>
          <a:stretch>
            <a:fillRect/>
          </a:stretch>
        </p:blipFill>
        <p:spPr>
          <a:xfrm>
            <a:off x="20529058" y="739798"/>
            <a:ext cx="3093486" cy="889001"/>
          </a:xfrm>
          <a:prstGeom prst="rect">
            <a:avLst/>
          </a:prstGeom>
          <a:ln w="12700">
            <a:miter lim="400000"/>
          </a:ln>
        </p:spPr>
      </p:pic>
      <p:cxnSp>
        <p:nvCxnSpPr>
          <p:cNvPr id="3" name="直接箭头连接符 2"/>
          <p:cNvCxnSpPr/>
          <p:nvPr/>
        </p:nvCxnSpPr>
        <p:spPr>
          <a:xfrm flipV="1">
            <a:off x="16578915" y="3826846"/>
            <a:ext cx="0" cy="1461511"/>
          </a:xfrm>
          <a:prstGeom prst="straightConnector1">
            <a:avLst/>
          </a:prstGeom>
          <a:noFill/>
          <a:ln w="38100" cap="flat">
            <a:solidFill>
              <a:schemeClr val="accent1"/>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25" name="Shape 132"/>
          <p:cNvSpPr/>
          <p:nvPr/>
        </p:nvSpPr>
        <p:spPr>
          <a:xfrm>
            <a:off x="13928940" y="3096390"/>
            <a:ext cx="5417456" cy="730456"/>
          </a:xfrm>
          <a:prstGeom prst="rect">
            <a:avLst/>
          </a:prstGeom>
          <a:solidFill>
            <a:schemeClr val="bg1"/>
          </a:solidFill>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algn="l">
              <a:lnSpc>
                <a:spcPct val="120000"/>
              </a:lnSpc>
              <a:defRPr sz="3400" spc="68">
                <a:solidFill>
                  <a:srgbClr val="373D41"/>
                </a:solidFill>
                <a:latin typeface="FZLanTingHei-L-GBK"/>
                <a:ea typeface="FZLanTingHei-L-GBK"/>
                <a:cs typeface="FZLanTingHei-L-GBK"/>
                <a:sym typeface="FZLanTingHei-L-GBK"/>
              </a:defRPr>
            </a:lvl1pPr>
          </a:lstStyle>
          <a:p>
            <a:r>
              <a:rPr lang="zh-CN" altLang="en-US" b="1" dirty="0" smtClean="0">
                <a:solidFill>
                  <a:schemeClr val="accent1"/>
                </a:solidFill>
              </a:rPr>
              <a:t>我在阿里感受到的点点滴滴</a:t>
            </a:r>
            <a:endParaRPr b="1" dirty="0">
              <a:solidFill>
                <a:schemeClr val="accent1"/>
              </a:solidFill>
            </a:endParaRPr>
          </a:p>
        </p:txBody>
      </p:sp>
      <p:sp>
        <p:nvSpPr>
          <p:cNvPr id="34" name="Shape 136"/>
          <p:cNvSpPr/>
          <p:nvPr/>
        </p:nvSpPr>
        <p:spPr>
          <a:xfrm>
            <a:off x="19762685" y="6086083"/>
            <a:ext cx="1270001" cy="1270001"/>
          </a:xfrm>
          <a:prstGeom prst="ellipse">
            <a:avLst/>
          </a:prstGeom>
          <a:solidFill>
            <a:srgbClr val="FFFFFF"/>
          </a:solidFill>
          <a:ln w="12700">
            <a:miter lim="400000"/>
          </a:ln>
          <a:effectLst>
            <a:outerShdw blurRad="317500" dist="9577" rotWithShape="0">
              <a:srgbClr val="000000">
                <a:alpha val="6026"/>
              </a:srgbClr>
            </a:outerShdw>
          </a:effectLst>
        </p:spPr>
        <p:txBody>
          <a:bodyPr lIns="50800" tIns="50800" rIns="50800" bIns="50800" anchor="ctr"/>
          <a:lstStyle/>
          <a:p>
            <a:pPr>
              <a:defRPr sz="3200">
                <a:solidFill>
                  <a:srgbClr val="FFFFFF"/>
                </a:solidFill>
              </a:defRPr>
            </a:pPr>
            <a:endParaRPr/>
          </a:p>
        </p:txBody>
      </p:sp>
      <p:sp>
        <p:nvSpPr>
          <p:cNvPr id="36" name="Shape 152"/>
          <p:cNvSpPr/>
          <p:nvPr/>
        </p:nvSpPr>
        <p:spPr>
          <a:xfrm>
            <a:off x="20170337" y="6407392"/>
            <a:ext cx="453239" cy="71628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lgn="l">
              <a:defRPr sz="4800">
                <a:solidFill>
                  <a:srgbClr val="73777A"/>
                </a:solidFill>
                <a:latin typeface="Univers LT Std 55 Roman"/>
                <a:ea typeface="Univers LT Std 55 Roman"/>
                <a:cs typeface="Univers LT Std 55 Roman"/>
                <a:sym typeface="Univers LT Std 55 Roman"/>
              </a:defRPr>
            </a:lvl1pPr>
          </a:lstStyle>
          <a:p>
            <a:r>
              <a:t>5</a:t>
            </a:r>
          </a:p>
        </p:txBody>
      </p:sp>
      <p:sp>
        <p:nvSpPr>
          <p:cNvPr id="28" name="Shape 139"/>
          <p:cNvSpPr/>
          <p:nvPr/>
        </p:nvSpPr>
        <p:spPr>
          <a:xfrm>
            <a:off x="20513784" y="6324354"/>
            <a:ext cx="487313" cy="1025922"/>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lgn="l">
              <a:defRPr sz="6000">
                <a:solidFill>
                  <a:srgbClr val="FFFFFF"/>
                </a:solidFill>
                <a:latin typeface="Univers LT Std 55 Roman"/>
                <a:ea typeface="Univers LT Std 55 Roman"/>
                <a:cs typeface="Univers LT Std 55 Roman"/>
                <a:sym typeface="Univers LT Std 55 Roman"/>
              </a:defRPr>
            </a:lvl1pPr>
          </a:lstStyle>
          <a:p>
            <a:r>
              <a:rPr lang="en-US" dirty="0"/>
              <a:t>5</a:t>
            </a:r>
            <a:endParaRPr dirty="0"/>
          </a:p>
        </p:txBody>
      </p:sp>
      <p:sp>
        <p:nvSpPr>
          <p:cNvPr id="30" name="Shape 151"/>
          <p:cNvSpPr/>
          <p:nvPr/>
        </p:nvSpPr>
        <p:spPr>
          <a:xfrm>
            <a:off x="19561085" y="7855576"/>
            <a:ext cx="1671741" cy="583045"/>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lnSpc>
                <a:spcPct val="120000"/>
              </a:lnSpc>
              <a:defRPr sz="3000" spc="59">
                <a:solidFill>
                  <a:srgbClr val="373D41"/>
                </a:solidFill>
                <a:latin typeface="FZLanTingHei-L-GBK"/>
                <a:ea typeface="FZLanTingHei-L-GBK"/>
                <a:cs typeface="FZLanTingHei-L-GBK"/>
                <a:sym typeface="FZLanTingHei-L-GBK"/>
              </a:defRPr>
            </a:lvl1pPr>
          </a:lstStyle>
          <a:p>
            <a:r>
              <a:rPr lang="zh-CN" altLang="en-US" dirty="0" smtClean="0"/>
              <a:t>收获总结</a:t>
            </a:r>
            <a:endParaRPr dirty="0"/>
          </a:p>
        </p:txBody>
      </p:sp>
      <p:sp>
        <p:nvSpPr>
          <p:cNvPr id="43" name="Shape 134"/>
          <p:cNvSpPr/>
          <p:nvPr/>
        </p:nvSpPr>
        <p:spPr>
          <a:xfrm>
            <a:off x="12042542" y="6086083"/>
            <a:ext cx="1270001" cy="1270001"/>
          </a:xfrm>
          <a:prstGeom prst="ellipse">
            <a:avLst/>
          </a:prstGeom>
          <a:solidFill>
            <a:srgbClr val="FFFFFF"/>
          </a:solidFill>
          <a:ln w="12700">
            <a:miter lim="400000"/>
          </a:ln>
          <a:effectLst>
            <a:outerShdw blurRad="317500" dist="9577" rotWithShape="0">
              <a:srgbClr val="000000">
                <a:alpha val="6026"/>
              </a:srgbClr>
            </a:outerShdw>
          </a:effectLst>
        </p:spPr>
        <p:txBody>
          <a:bodyPr lIns="50800" tIns="50800" rIns="50800" bIns="50800" anchor="ctr"/>
          <a:lstStyle/>
          <a:p>
            <a:pPr>
              <a:defRPr sz="3200">
                <a:solidFill>
                  <a:srgbClr val="FFFFFF"/>
                </a:solidFill>
              </a:defRPr>
            </a:pPr>
            <a:endParaRPr/>
          </a:p>
        </p:txBody>
      </p:sp>
      <p:sp>
        <p:nvSpPr>
          <p:cNvPr id="44" name="Shape 145"/>
          <p:cNvSpPr/>
          <p:nvPr/>
        </p:nvSpPr>
        <p:spPr>
          <a:xfrm>
            <a:off x="11840943" y="7855576"/>
            <a:ext cx="1671741" cy="583045"/>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lnSpc>
                <a:spcPct val="120000"/>
              </a:lnSpc>
              <a:defRPr sz="3000" spc="59">
                <a:solidFill>
                  <a:srgbClr val="373D41"/>
                </a:solidFill>
                <a:latin typeface="FZLanTingHei-L-GBK"/>
                <a:ea typeface="FZLanTingHei-L-GBK"/>
                <a:cs typeface="FZLanTingHei-L-GBK"/>
                <a:sym typeface="FZLanTingHei-L-GBK"/>
              </a:defRPr>
            </a:lvl1pPr>
          </a:lstStyle>
          <a:p>
            <a:r>
              <a:rPr lang="zh-CN" altLang="en-US" dirty="0" smtClean="0"/>
              <a:t>合作开发</a:t>
            </a:r>
            <a:endParaRPr dirty="0"/>
          </a:p>
        </p:txBody>
      </p:sp>
      <p:sp>
        <p:nvSpPr>
          <p:cNvPr id="45" name="Shape 146"/>
          <p:cNvSpPr/>
          <p:nvPr/>
        </p:nvSpPr>
        <p:spPr>
          <a:xfrm>
            <a:off x="12450195" y="6407392"/>
            <a:ext cx="453238" cy="71628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lgn="l">
              <a:defRPr sz="4800">
                <a:solidFill>
                  <a:srgbClr val="73777A"/>
                </a:solidFill>
                <a:latin typeface="Univers LT Std 55 Roman"/>
                <a:ea typeface="Univers LT Std 55 Roman"/>
                <a:cs typeface="Univers LT Std 55 Roman"/>
                <a:sym typeface="Univers LT Std 55 Roman"/>
              </a:defRPr>
            </a:lvl1pPr>
          </a:lstStyle>
          <a:p>
            <a:r>
              <a:rPr dirty="0"/>
              <a:t>3</a:t>
            </a:r>
          </a:p>
        </p:txBody>
      </p:sp>
      <p:cxnSp>
        <p:nvCxnSpPr>
          <p:cNvPr id="33" name="直接箭头连接符 32"/>
          <p:cNvCxnSpPr/>
          <p:nvPr/>
        </p:nvCxnSpPr>
        <p:spPr>
          <a:xfrm flipV="1">
            <a:off x="5298327" y="6765531"/>
            <a:ext cx="2026846" cy="1"/>
          </a:xfrm>
          <a:prstGeom prst="straightConnector1">
            <a:avLst/>
          </a:prstGeom>
          <a:noFill/>
          <a:ln w="38100" cap="flat">
            <a:solidFill>
              <a:schemeClr val="accent2">
                <a:lumMod val="60000"/>
                <a:lumOff val="40000"/>
              </a:schemeClr>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35" name="直接箭头连接符 34"/>
          <p:cNvCxnSpPr/>
          <p:nvPr/>
        </p:nvCxnSpPr>
        <p:spPr>
          <a:xfrm flipV="1">
            <a:off x="9388283" y="6721082"/>
            <a:ext cx="2026846" cy="1"/>
          </a:xfrm>
          <a:prstGeom prst="straightConnector1">
            <a:avLst/>
          </a:prstGeom>
          <a:noFill/>
          <a:ln w="38100" cap="flat">
            <a:solidFill>
              <a:schemeClr val="accent2">
                <a:lumMod val="60000"/>
                <a:lumOff val="40000"/>
              </a:schemeClr>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38" name="直接箭头连接符 37"/>
          <p:cNvCxnSpPr/>
          <p:nvPr/>
        </p:nvCxnSpPr>
        <p:spPr>
          <a:xfrm flipV="1">
            <a:off x="13655990" y="6721081"/>
            <a:ext cx="2026846" cy="1"/>
          </a:xfrm>
          <a:prstGeom prst="straightConnector1">
            <a:avLst/>
          </a:prstGeom>
          <a:noFill/>
          <a:ln w="38100" cap="flat">
            <a:solidFill>
              <a:schemeClr val="accent2">
                <a:lumMod val="60000"/>
                <a:lumOff val="40000"/>
              </a:schemeClr>
            </a:solidFill>
            <a:prstDash val="solid"/>
            <a:miter lim="400000"/>
            <a:tailEnd type="triangle"/>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3621014705"/>
      </p:ext>
    </p:extLst>
  </p:cSld>
  <p:clrMapOvr>
    <a:masterClrMapping/>
  </p:clrMapOvr>
  <p:transition spd="slow"/>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 name="Shape 134"/>
          <p:cNvSpPr/>
          <p:nvPr/>
        </p:nvSpPr>
        <p:spPr>
          <a:xfrm>
            <a:off x="7780001" y="6086083"/>
            <a:ext cx="1270001" cy="1270001"/>
          </a:xfrm>
          <a:prstGeom prst="ellipse">
            <a:avLst/>
          </a:prstGeom>
          <a:solidFill>
            <a:srgbClr val="FFFFFF"/>
          </a:solidFill>
          <a:ln w="12700">
            <a:miter lim="400000"/>
          </a:ln>
          <a:effectLst>
            <a:outerShdw blurRad="317500" dist="9577" rotWithShape="0">
              <a:srgbClr val="000000">
                <a:alpha val="6026"/>
              </a:srgbClr>
            </a:outerShdw>
          </a:effectLst>
        </p:spPr>
        <p:txBody>
          <a:bodyPr lIns="50800" tIns="50800" rIns="50800" bIns="50800" anchor="ctr"/>
          <a:lstStyle/>
          <a:p>
            <a:pPr>
              <a:defRPr sz="3200">
                <a:solidFill>
                  <a:srgbClr val="FFFFFF"/>
                </a:solidFill>
              </a:defRPr>
            </a:pPr>
            <a:endParaRPr/>
          </a:p>
        </p:txBody>
      </p:sp>
      <p:sp>
        <p:nvSpPr>
          <p:cNvPr id="138" name="Shape 138"/>
          <p:cNvSpPr/>
          <p:nvPr/>
        </p:nvSpPr>
        <p:spPr>
          <a:xfrm>
            <a:off x="3703490" y="8208004"/>
            <a:ext cx="1671741" cy="583045"/>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lnSpc>
                <a:spcPct val="120000"/>
              </a:lnSpc>
              <a:defRPr sz="3000" spc="59">
                <a:solidFill>
                  <a:srgbClr val="373D41"/>
                </a:solidFill>
                <a:latin typeface="FZLanTingHei-M-GBK"/>
                <a:ea typeface="FZLanTingHei-M-GBK"/>
                <a:cs typeface="FZLanTingHei-M-GBK"/>
                <a:sym typeface="FZLanTingHei-M-GBK"/>
              </a:defRPr>
            </a:lvl1pPr>
          </a:lstStyle>
          <a:p>
            <a:r>
              <a:rPr lang="zh-CN" altLang="en-US" dirty="0" smtClean="0"/>
              <a:t>知识积累</a:t>
            </a:r>
            <a:endParaRPr dirty="0"/>
          </a:p>
        </p:txBody>
      </p:sp>
      <p:sp>
        <p:nvSpPr>
          <p:cNvPr id="139" name="Shape 139"/>
          <p:cNvSpPr/>
          <p:nvPr/>
        </p:nvSpPr>
        <p:spPr>
          <a:xfrm>
            <a:off x="16423564" y="6177347"/>
            <a:ext cx="487313" cy="1025922"/>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lgn="l">
              <a:defRPr sz="6000">
                <a:solidFill>
                  <a:srgbClr val="FFFFFF"/>
                </a:solidFill>
                <a:latin typeface="Univers LT Std 55 Roman"/>
                <a:ea typeface="Univers LT Std 55 Roman"/>
                <a:cs typeface="Univers LT Std 55 Roman"/>
                <a:sym typeface="Univers LT Std 55 Roman"/>
              </a:defRPr>
            </a:lvl1pPr>
          </a:lstStyle>
          <a:p>
            <a:r>
              <a:rPr lang="en-US" dirty="0"/>
              <a:t>4</a:t>
            </a:r>
            <a:endParaRPr dirty="0"/>
          </a:p>
        </p:txBody>
      </p:sp>
      <p:sp>
        <p:nvSpPr>
          <p:cNvPr id="141" name="Shape 141"/>
          <p:cNvSpPr/>
          <p:nvPr/>
        </p:nvSpPr>
        <p:spPr>
          <a:xfrm>
            <a:off x="3718937" y="6218685"/>
            <a:ext cx="1270001" cy="1270001"/>
          </a:xfrm>
          <a:prstGeom prst="ellipse">
            <a:avLst/>
          </a:prstGeom>
          <a:solidFill>
            <a:srgbClr val="FFFFFF"/>
          </a:solidFill>
          <a:ln w="12700">
            <a:miter lim="400000"/>
          </a:ln>
          <a:effectLst>
            <a:outerShdw blurRad="317500" dist="9577" rotWithShape="0">
              <a:srgbClr val="000000">
                <a:alpha val="6026"/>
              </a:srgbClr>
            </a:outerShdw>
          </a:effectLst>
        </p:spPr>
        <p:txBody>
          <a:bodyPr lIns="50800" tIns="50800" rIns="50800" bIns="50800" anchor="ctr"/>
          <a:lstStyle/>
          <a:p>
            <a:pPr>
              <a:defRPr sz="3200">
                <a:solidFill>
                  <a:srgbClr val="FFFFFF"/>
                </a:solidFill>
              </a:defRPr>
            </a:pPr>
            <a:endParaRPr/>
          </a:p>
        </p:txBody>
      </p:sp>
      <p:sp>
        <p:nvSpPr>
          <p:cNvPr id="142" name="Shape 142"/>
          <p:cNvSpPr/>
          <p:nvPr/>
        </p:nvSpPr>
        <p:spPr>
          <a:xfrm>
            <a:off x="7780001" y="8118131"/>
            <a:ext cx="1671741" cy="583045"/>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lnSpc>
                <a:spcPct val="120000"/>
              </a:lnSpc>
              <a:defRPr sz="3000" spc="59">
                <a:solidFill>
                  <a:srgbClr val="373D41"/>
                </a:solidFill>
                <a:latin typeface="FZLanTingHei-L-GBK"/>
                <a:ea typeface="FZLanTingHei-L-GBK"/>
                <a:cs typeface="FZLanTingHei-L-GBK"/>
                <a:sym typeface="FZLanTingHei-L-GBK"/>
              </a:defRPr>
            </a:lvl1pPr>
          </a:lstStyle>
          <a:p>
            <a:r>
              <a:rPr lang="zh-CN" altLang="en-US" dirty="0" smtClean="0"/>
              <a:t>团队业务</a:t>
            </a:r>
            <a:endParaRPr dirty="0"/>
          </a:p>
        </p:txBody>
      </p:sp>
      <p:sp>
        <p:nvSpPr>
          <p:cNvPr id="143" name="Shape 143"/>
          <p:cNvSpPr/>
          <p:nvPr/>
        </p:nvSpPr>
        <p:spPr>
          <a:xfrm>
            <a:off x="4127318" y="6477507"/>
            <a:ext cx="537973" cy="841256"/>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spAutoFit/>
          </a:bodyPr>
          <a:lstStyle>
            <a:lvl1pPr algn="l">
              <a:defRPr sz="4800">
                <a:solidFill>
                  <a:srgbClr val="73777A"/>
                </a:solidFill>
                <a:latin typeface="Univers LT Std 55 Roman"/>
                <a:ea typeface="Univers LT Std 55 Roman"/>
                <a:cs typeface="Univers LT Std 55 Roman"/>
                <a:sym typeface="Univers LT Std 55 Roman"/>
              </a:defRPr>
            </a:lvl1pPr>
          </a:lstStyle>
          <a:p>
            <a:r>
              <a:rPr lang="en-US" dirty="0"/>
              <a:t>1</a:t>
            </a:r>
            <a:endParaRPr dirty="0"/>
          </a:p>
        </p:txBody>
      </p:sp>
      <p:sp>
        <p:nvSpPr>
          <p:cNvPr id="144" name="Shape 144"/>
          <p:cNvSpPr/>
          <p:nvPr/>
        </p:nvSpPr>
        <p:spPr>
          <a:xfrm>
            <a:off x="10068868" y="6727433"/>
            <a:ext cx="1355819" cy="1"/>
          </a:xfrm>
          <a:prstGeom prst="line">
            <a:avLst/>
          </a:prstGeom>
          <a:ln w="38100" cap="rnd">
            <a:solidFill>
              <a:srgbClr val="D7D8D9"/>
            </a:solidFill>
            <a:custDash>
              <a:ds d="100000" sp="200000"/>
            </a:custDash>
            <a:miter lim="400000"/>
          </a:ln>
        </p:spPr>
        <p:txBody>
          <a:bodyPr lIns="50800" tIns="50800" rIns="50800" bIns="50800" anchor="ctr"/>
          <a:lstStyle/>
          <a:p>
            <a:pPr>
              <a:defRPr sz="3200"/>
            </a:pPr>
            <a:endParaRPr/>
          </a:p>
        </p:txBody>
      </p:sp>
      <p:sp>
        <p:nvSpPr>
          <p:cNvPr id="146" name="Shape 146"/>
          <p:cNvSpPr/>
          <p:nvPr/>
        </p:nvSpPr>
        <p:spPr>
          <a:xfrm>
            <a:off x="8187654" y="6344905"/>
            <a:ext cx="410369" cy="841256"/>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lgn="l">
              <a:defRPr sz="4800">
                <a:solidFill>
                  <a:srgbClr val="73777A"/>
                </a:solidFill>
                <a:latin typeface="Univers LT Std 55 Roman"/>
                <a:ea typeface="Univers LT Std 55 Roman"/>
                <a:cs typeface="Univers LT Std 55 Roman"/>
                <a:sym typeface="Univers LT Std 55 Roman"/>
              </a:defRPr>
            </a:lvl1pPr>
          </a:lstStyle>
          <a:p>
            <a:r>
              <a:rPr lang="en-US" dirty="0" smtClean="0"/>
              <a:t>2</a:t>
            </a:r>
            <a:endParaRPr dirty="0"/>
          </a:p>
        </p:txBody>
      </p:sp>
      <p:sp>
        <p:nvSpPr>
          <p:cNvPr id="148" name="Shape 148"/>
          <p:cNvSpPr/>
          <p:nvPr/>
        </p:nvSpPr>
        <p:spPr>
          <a:xfrm>
            <a:off x="15701015" y="7855576"/>
            <a:ext cx="1671741" cy="583045"/>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lnSpc>
                <a:spcPct val="120000"/>
              </a:lnSpc>
              <a:defRPr sz="3000" spc="59">
                <a:solidFill>
                  <a:srgbClr val="373D41"/>
                </a:solidFill>
                <a:latin typeface="FZLanTingHei-L-GBK"/>
                <a:ea typeface="FZLanTingHei-L-GBK"/>
                <a:cs typeface="FZLanTingHei-L-GBK"/>
                <a:sym typeface="FZLanTingHei-L-GBK"/>
              </a:defRPr>
            </a:lvl1pPr>
          </a:lstStyle>
          <a:p>
            <a:r>
              <a:rPr lang="zh-CN" altLang="en-US" dirty="0" smtClean="0"/>
              <a:t>阿里味儿</a:t>
            </a:r>
            <a:endParaRPr dirty="0"/>
          </a:p>
        </p:txBody>
      </p:sp>
      <p:pic>
        <p:nvPicPr>
          <p:cNvPr id="153" name="pasted-image.pdf"/>
          <p:cNvPicPr>
            <a:picLocks noChangeAspect="1"/>
          </p:cNvPicPr>
          <p:nvPr/>
        </p:nvPicPr>
        <p:blipFill>
          <a:blip r:embed="rId3">
            <a:extLst/>
          </a:blip>
          <a:stretch>
            <a:fillRect/>
          </a:stretch>
        </p:blipFill>
        <p:spPr>
          <a:xfrm>
            <a:off x="20529058" y="739798"/>
            <a:ext cx="3093486" cy="889001"/>
          </a:xfrm>
          <a:prstGeom prst="rect">
            <a:avLst/>
          </a:prstGeom>
          <a:ln w="12700">
            <a:miter lim="400000"/>
          </a:ln>
        </p:spPr>
      </p:pic>
      <p:sp>
        <p:nvSpPr>
          <p:cNvPr id="34" name="Shape 136"/>
          <p:cNvSpPr/>
          <p:nvPr/>
        </p:nvSpPr>
        <p:spPr>
          <a:xfrm>
            <a:off x="19762685" y="6086083"/>
            <a:ext cx="1270001" cy="1270001"/>
          </a:xfrm>
          <a:prstGeom prst="ellipse">
            <a:avLst/>
          </a:prstGeom>
          <a:solidFill>
            <a:srgbClr val="FFFFFF"/>
          </a:solidFill>
          <a:ln w="12700">
            <a:miter lim="400000"/>
          </a:ln>
          <a:effectLst>
            <a:outerShdw blurRad="317500" dist="9577" rotWithShape="0">
              <a:srgbClr val="000000">
                <a:alpha val="6026"/>
              </a:srgbClr>
            </a:outerShdw>
          </a:effectLst>
        </p:spPr>
        <p:txBody>
          <a:bodyPr lIns="50800" tIns="50800" rIns="50800" bIns="50800" anchor="ctr"/>
          <a:lstStyle/>
          <a:p>
            <a:pPr>
              <a:defRPr sz="3200">
                <a:solidFill>
                  <a:srgbClr val="FFFFFF"/>
                </a:solidFill>
              </a:defRPr>
            </a:pPr>
            <a:endParaRPr/>
          </a:p>
        </p:txBody>
      </p:sp>
      <p:sp>
        <p:nvSpPr>
          <p:cNvPr id="36" name="Shape 152"/>
          <p:cNvSpPr/>
          <p:nvPr/>
        </p:nvSpPr>
        <p:spPr>
          <a:xfrm>
            <a:off x="20170337" y="6407392"/>
            <a:ext cx="453239" cy="71628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lgn="l">
              <a:defRPr sz="4800">
                <a:solidFill>
                  <a:srgbClr val="73777A"/>
                </a:solidFill>
                <a:latin typeface="Univers LT Std 55 Roman"/>
                <a:ea typeface="Univers LT Std 55 Roman"/>
                <a:cs typeface="Univers LT Std 55 Roman"/>
                <a:sym typeface="Univers LT Std 55 Roman"/>
              </a:defRPr>
            </a:lvl1pPr>
          </a:lstStyle>
          <a:p>
            <a:r>
              <a:t>5</a:t>
            </a:r>
          </a:p>
        </p:txBody>
      </p:sp>
      <p:sp>
        <p:nvSpPr>
          <p:cNvPr id="26" name="Shape 133"/>
          <p:cNvSpPr/>
          <p:nvPr/>
        </p:nvSpPr>
        <p:spPr>
          <a:xfrm>
            <a:off x="19590365" y="5511924"/>
            <a:ext cx="2448310" cy="2448310"/>
          </a:xfrm>
          <a:prstGeom prst="ellipse">
            <a:avLst/>
          </a:prstGeom>
          <a:solidFill>
            <a:srgbClr val="373D41">
              <a:alpha val="5000"/>
            </a:srgbClr>
          </a:solidFill>
          <a:ln w="12700">
            <a:miter lim="400000"/>
          </a:ln>
        </p:spPr>
        <p:txBody>
          <a:bodyPr lIns="50800" tIns="50800" rIns="50800" bIns="50800" anchor="ctr"/>
          <a:lstStyle/>
          <a:p>
            <a:pPr>
              <a:defRPr sz="3200"/>
            </a:pPr>
            <a:endParaRPr/>
          </a:p>
        </p:txBody>
      </p:sp>
      <p:sp>
        <p:nvSpPr>
          <p:cNvPr id="27" name="Shape 137"/>
          <p:cNvSpPr/>
          <p:nvPr/>
        </p:nvSpPr>
        <p:spPr>
          <a:xfrm>
            <a:off x="19786160" y="5838721"/>
            <a:ext cx="2031320" cy="2031320"/>
          </a:xfrm>
          <a:prstGeom prst="ellipse">
            <a:avLst/>
          </a:prstGeom>
          <a:solidFill>
            <a:srgbClr val="373D41"/>
          </a:solidFill>
          <a:ln w="12700">
            <a:miter lim="400000"/>
          </a:ln>
          <a:effectLst>
            <a:outerShdw blurRad="584200" dist="29019" dir="5640464" rotWithShape="0">
              <a:srgbClr val="373D41">
                <a:alpha val="31356"/>
              </a:srgbClr>
            </a:outerShdw>
          </a:effectLst>
        </p:spPr>
        <p:txBody>
          <a:bodyPr lIns="50800" tIns="50800" rIns="50800" bIns="50800" anchor="ctr"/>
          <a:lstStyle/>
          <a:p>
            <a:pPr>
              <a:defRPr sz="3200"/>
            </a:pPr>
            <a:endParaRPr/>
          </a:p>
        </p:txBody>
      </p:sp>
      <p:sp>
        <p:nvSpPr>
          <p:cNvPr id="28" name="Shape 139"/>
          <p:cNvSpPr/>
          <p:nvPr/>
        </p:nvSpPr>
        <p:spPr>
          <a:xfrm>
            <a:off x="20513784" y="6324354"/>
            <a:ext cx="487313" cy="1025922"/>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lgn="l">
              <a:defRPr sz="6000">
                <a:solidFill>
                  <a:srgbClr val="FFFFFF"/>
                </a:solidFill>
                <a:latin typeface="Univers LT Std 55 Roman"/>
                <a:ea typeface="Univers LT Std 55 Roman"/>
                <a:cs typeface="Univers LT Std 55 Roman"/>
                <a:sym typeface="Univers LT Std 55 Roman"/>
              </a:defRPr>
            </a:lvl1pPr>
          </a:lstStyle>
          <a:p>
            <a:r>
              <a:rPr lang="en-US" dirty="0"/>
              <a:t>5</a:t>
            </a:r>
            <a:endParaRPr dirty="0"/>
          </a:p>
        </p:txBody>
      </p:sp>
      <p:sp>
        <p:nvSpPr>
          <p:cNvPr id="30" name="Shape 151"/>
          <p:cNvSpPr/>
          <p:nvPr/>
        </p:nvSpPr>
        <p:spPr>
          <a:xfrm>
            <a:off x="19561085" y="7855576"/>
            <a:ext cx="1671741" cy="583045"/>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lnSpc>
                <a:spcPct val="120000"/>
              </a:lnSpc>
              <a:defRPr sz="3000" spc="59">
                <a:solidFill>
                  <a:srgbClr val="373D41"/>
                </a:solidFill>
                <a:latin typeface="FZLanTingHei-L-GBK"/>
                <a:ea typeface="FZLanTingHei-L-GBK"/>
                <a:cs typeface="FZLanTingHei-L-GBK"/>
                <a:sym typeface="FZLanTingHei-L-GBK"/>
              </a:defRPr>
            </a:lvl1pPr>
          </a:lstStyle>
          <a:p>
            <a:r>
              <a:rPr lang="zh-CN" altLang="en-US" dirty="0" smtClean="0"/>
              <a:t>收获总结</a:t>
            </a:r>
            <a:endParaRPr dirty="0"/>
          </a:p>
        </p:txBody>
      </p:sp>
      <p:sp>
        <p:nvSpPr>
          <p:cNvPr id="43" name="Shape 134"/>
          <p:cNvSpPr/>
          <p:nvPr/>
        </p:nvSpPr>
        <p:spPr>
          <a:xfrm>
            <a:off x="12042542" y="6086083"/>
            <a:ext cx="1270001" cy="1270001"/>
          </a:xfrm>
          <a:prstGeom prst="ellipse">
            <a:avLst/>
          </a:prstGeom>
          <a:solidFill>
            <a:srgbClr val="FFFFFF"/>
          </a:solidFill>
          <a:ln w="12700">
            <a:miter lim="400000"/>
          </a:ln>
          <a:effectLst>
            <a:outerShdw blurRad="317500" dist="9577" rotWithShape="0">
              <a:srgbClr val="000000">
                <a:alpha val="6026"/>
              </a:srgbClr>
            </a:outerShdw>
          </a:effectLst>
        </p:spPr>
        <p:txBody>
          <a:bodyPr lIns="50800" tIns="50800" rIns="50800" bIns="50800" anchor="ctr"/>
          <a:lstStyle/>
          <a:p>
            <a:pPr>
              <a:defRPr sz="3200">
                <a:solidFill>
                  <a:srgbClr val="FFFFFF"/>
                </a:solidFill>
              </a:defRPr>
            </a:pPr>
            <a:endParaRPr/>
          </a:p>
        </p:txBody>
      </p:sp>
      <p:sp>
        <p:nvSpPr>
          <p:cNvPr id="44" name="Shape 145"/>
          <p:cNvSpPr/>
          <p:nvPr/>
        </p:nvSpPr>
        <p:spPr>
          <a:xfrm>
            <a:off x="11840943" y="7855576"/>
            <a:ext cx="1671741" cy="583045"/>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lnSpc>
                <a:spcPct val="120000"/>
              </a:lnSpc>
              <a:defRPr sz="3000" spc="59">
                <a:solidFill>
                  <a:srgbClr val="373D41"/>
                </a:solidFill>
                <a:latin typeface="FZLanTingHei-L-GBK"/>
                <a:ea typeface="FZLanTingHei-L-GBK"/>
                <a:cs typeface="FZLanTingHei-L-GBK"/>
                <a:sym typeface="FZLanTingHei-L-GBK"/>
              </a:defRPr>
            </a:lvl1pPr>
          </a:lstStyle>
          <a:p>
            <a:r>
              <a:rPr lang="zh-CN" altLang="en-US" dirty="0" smtClean="0"/>
              <a:t>合作开发</a:t>
            </a:r>
            <a:endParaRPr dirty="0"/>
          </a:p>
        </p:txBody>
      </p:sp>
      <p:sp>
        <p:nvSpPr>
          <p:cNvPr id="45" name="Shape 146"/>
          <p:cNvSpPr/>
          <p:nvPr/>
        </p:nvSpPr>
        <p:spPr>
          <a:xfrm>
            <a:off x="12450195" y="6407392"/>
            <a:ext cx="453238" cy="71628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lgn="l">
              <a:defRPr sz="4800">
                <a:solidFill>
                  <a:srgbClr val="73777A"/>
                </a:solidFill>
                <a:latin typeface="Univers LT Std 55 Roman"/>
                <a:ea typeface="Univers LT Std 55 Roman"/>
                <a:cs typeface="Univers LT Std 55 Roman"/>
                <a:sym typeface="Univers LT Std 55 Roman"/>
              </a:defRPr>
            </a:lvl1pPr>
          </a:lstStyle>
          <a:p>
            <a:r>
              <a:rPr dirty="0"/>
              <a:t>3</a:t>
            </a:r>
          </a:p>
        </p:txBody>
      </p:sp>
      <p:sp>
        <p:nvSpPr>
          <p:cNvPr id="31" name="Shape 135"/>
          <p:cNvSpPr/>
          <p:nvPr/>
        </p:nvSpPr>
        <p:spPr>
          <a:xfrm>
            <a:off x="15901885" y="6086083"/>
            <a:ext cx="1270001" cy="1270001"/>
          </a:xfrm>
          <a:prstGeom prst="ellipse">
            <a:avLst/>
          </a:prstGeom>
          <a:solidFill>
            <a:srgbClr val="FFFFFF"/>
          </a:solidFill>
          <a:ln w="12700">
            <a:miter lim="400000"/>
          </a:ln>
          <a:effectLst>
            <a:outerShdw blurRad="317500" dist="9577" rotWithShape="0">
              <a:srgbClr val="000000">
                <a:alpha val="6026"/>
              </a:srgbClr>
            </a:outerShdw>
          </a:effectLst>
        </p:spPr>
        <p:txBody>
          <a:bodyPr lIns="50800" tIns="50800" rIns="50800" bIns="50800" anchor="ctr"/>
          <a:lstStyle/>
          <a:p>
            <a:pPr>
              <a:defRPr sz="3200">
                <a:solidFill>
                  <a:srgbClr val="FFFFFF"/>
                </a:solidFill>
              </a:defRPr>
            </a:pPr>
            <a:endParaRPr/>
          </a:p>
        </p:txBody>
      </p:sp>
      <p:sp>
        <p:nvSpPr>
          <p:cNvPr id="32" name="Shape 149"/>
          <p:cNvSpPr/>
          <p:nvPr/>
        </p:nvSpPr>
        <p:spPr>
          <a:xfrm>
            <a:off x="16310266" y="6407392"/>
            <a:ext cx="453239" cy="71628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lgn="l">
              <a:defRPr sz="4800">
                <a:solidFill>
                  <a:srgbClr val="73777A"/>
                </a:solidFill>
                <a:latin typeface="Univers LT Std 55 Roman"/>
                <a:ea typeface="Univers LT Std 55 Roman"/>
                <a:cs typeface="Univers LT Std 55 Roman"/>
                <a:sym typeface="Univers LT Std 55 Roman"/>
              </a:defRPr>
            </a:lvl1pPr>
          </a:lstStyle>
          <a:p>
            <a:r>
              <a:t>4</a:t>
            </a:r>
          </a:p>
        </p:txBody>
      </p:sp>
      <p:cxnSp>
        <p:nvCxnSpPr>
          <p:cNvPr id="33" name="直接箭头连接符 32"/>
          <p:cNvCxnSpPr/>
          <p:nvPr/>
        </p:nvCxnSpPr>
        <p:spPr>
          <a:xfrm flipV="1">
            <a:off x="17391796" y="6765531"/>
            <a:ext cx="2026846" cy="1"/>
          </a:xfrm>
          <a:prstGeom prst="straightConnector1">
            <a:avLst/>
          </a:prstGeom>
          <a:noFill/>
          <a:ln w="38100" cap="flat">
            <a:solidFill>
              <a:schemeClr val="accent2">
                <a:lumMod val="60000"/>
                <a:lumOff val="40000"/>
              </a:schemeClr>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38" name="直接箭头连接符 37"/>
          <p:cNvCxnSpPr/>
          <p:nvPr/>
        </p:nvCxnSpPr>
        <p:spPr>
          <a:xfrm flipV="1">
            <a:off x="9388283" y="6721082"/>
            <a:ext cx="2026846" cy="1"/>
          </a:xfrm>
          <a:prstGeom prst="straightConnector1">
            <a:avLst/>
          </a:prstGeom>
          <a:noFill/>
          <a:ln w="38100" cap="flat">
            <a:solidFill>
              <a:schemeClr val="accent2">
                <a:lumMod val="60000"/>
                <a:lumOff val="40000"/>
              </a:schemeClr>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41" name="直接箭头连接符 40"/>
          <p:cNvCxnSpPr/>
          <p:nvPr/>
        </p:nvCxnSpPr>
        <p:spPr>
          <a:xfrm flipV="1">
            <a:off x="5298327" y="6765531"/>
            <a:ext cx="2026846" cy="1"/>
          </a:xfrm>
          <a:prstGeom prst="straightConnector1">
            <a:avLst/>
          </a:prstGeom>
          <a:noFill/>
          <a:ln w="38100" cap="flat">
            <a:solidFill>
              <a:schemeClr val="accent2">
                <a:lumMod val="60000"/>
                <a:lumOff val="40000"/>
              </a:schemeClr>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42" name="直接箭头连接符 41"/>
          <p:cNvCxnSpPr/>
          <p:nvPr/>
        </p:nvCxnSpPr>
        <p:spPr>
          <a:xfrm flipV="1">
            <a:off x="13655990" y="6721081"/>
            <a:ext cx="2026846" cy="1"/>
          </a:xfrm>
          <a:prstGeom prst="straightConnector1">
            <a:avLst/>
          </a:prstGeom>
          <a:noFill/>
          <a:ln w="38100" cap="flat">
            <a:solidFill>
              <a:schemeClr val="accent2">
                <a:lumMod val="60000"/>
                <a:lumOff val="40000"/>
              </a:schemeClr>
            </a:solidFill>
            <a:prstDash val="solid"/>
            <a:miter lim="400000"/>
            <a:tailEnd type="triangle"/>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2187814989"/>
      </p:ext>
    </p:extLst>
  </p:cSld>
  <p:clrMapOvr>
    <a:masterClrMapping/>
  </p:clrMapOvr>
  <p:transition spd="slow"/>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8"/>
          <p:cNvSpPr txBox="1"/>
          <p:nvPr/>
        </p:nvSpPr>
        <p:spPr>
          <a:xfrm>
            <a:off x="5077838" y="6046793"/>
            <a:ext cx="11809379" cy="4128339"/>
          </a:xfrm>
          <a:prstGeom prst="rect">
            <a:avLst/>
          </a:prstGeom>
          <a:solidFill>
            <a:schemeClr val="tx2">
              <a:lumMod val="20000"/>
              <a:lumOff val="8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zh-CN" altLang="en-US" sz="5000" b="0" i="0" u="none" strike="noStrike" cap="none" spc="0" normalizeH="0" baseline="0" dirty="0">
              <a:ln>
                <a:noFill/>
              </a:ln>
              <a:solidFill>
                <a:srgbClr val="000000"/>
              </a:solidFill>
              <a:effectLst/>
              <a:uFillTx/>
              <a:latin typeface="+mn-lt"/>
              <a:ea typeface="+mn-ea"/>
              <a:cs typeface="+mn-cs"/>
              <a:sym typeface="Helvetica Light"/>
            </a:endParaRPr>
          </a:p>
        </p:txBody>
      </p:sp>
      <p:sp>
        <p:nvSpPr>
          <p:cNvPr id="316" name="Shape 316"/>
          <p:cNvSpPr/>
          <p:nvPr/>
        </p:nvSpPr>
        <p:spPr>
          <a:xfrm>
            <a:off x="772820" y="744812"/>
            <a:ext cx="3910814" cy="1031373"/>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lgn="l">
              <a:lnSpc>
                <a:spcPct val="120000"/>
              </a:lnSpc>
              <a:defRPr sz="5800" spc="116">
                <a:solidFill>
                  <a:srgbClr val="373D41"/>
                </a:solidFill>
                <a:latin typeface="FZLanTingHei-M-GBK"/>
                <a:ea typeface="FZLanTingHei-M-GBK"/>
                <a:cs typeface="FZLanTingHei-M-GBK"/>
                <a:sym typeface="FZLanTingHei-M-GBK"/>
              </a:defRPr>
            </a:lvl1pPr>
          </a:lstStyle>
          <a:p>
            <a:r>
              <a:rPr lang="en-US" dirty="0" smtClean="0"/>
              <a:t>1 </a:t>
            </a:r>
            <a:r>
              <a:rPr lang="zh-CN" altLang="en-US" dirty="0" smtClean="0"/>
              <a:t>知识积累</a:t>
            </a:r>
            <a:endParaRPr dirty="0"/>
          </a:p>
        </p:txBody>
      </p:sp>
      <p:sp>
        <p:nvSpPr>
          <p:cNvPr id="317" name="Shape 317"/>
          <p:cNvSpPr/>
          <p:nvPr/>
        </p:nvSpPr>
        <p:spPr>
          <a:xfrm>
            <a:off x="791341" y="1868608"/>
            <a:ext cx="5064930" cy="730456"/>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algn="l">
              <a:lnSpc>
                <a:spcPct val="120000"/>
              </a:lnSpc>
              <a:defRPr sz="3400" spc="68">
                <a:solidFill>
                  <a:srgbClr val="373D41"/>
                </a:solidFill>
                <a:latin typeface="FZLanTingHei-L-GBK"/>
                <a:ea typeface="FZLanTingHei-L-GBK"/>
                <a:cs typeface="FZLanTingHei-L-GBK"/>
                <a:sym typeface="FZLanTingHei-L-GBK"/>
              </a:defRPr>
            </a:lvl1pPr>
          </a:lstStyle>
          <a:p>
            <a:r>
              <a:rPr lang="zh-CN" altLang="en-US" dirty="0"/>
              <a:t>阿里</a:t>
            </a:r>
            <a:r>
              <a:rPr lang="zh-CN" altLang="en-US" dirty="0" smtClean="0"/>
              <a:t>云</a:t>
            </a:r>
            <a:r>
              <a:rPr lang="zh-CN" altLang="en-US" dirty="0"/>
              <a:t>业务</a:t>
            </a:r>
            <a:r>
              <a:rPr lang="zh-CN" altLang="en-US" dirty="0" smtClean="0"/>
              <a:t>运行环境</a:t>
            </a:r>
            <a:endParaRPr dirty="0"/>
          </a:p>
        </p:txBody>
      </p:sp>
      <p:pic>
        <p:nvPicPr>
          <p:cNvPr id="377" name="pasted-image.pdf"/>
          <p:cNvPicPr>
            <a:picLocks noChangeAspect="1"/>
          </p:cNvPicPr>
          <p:nvPr/>
        </p:nvPicPr>
        <p:blipFill>
          <a:blip r:embed="rId3">
            <a:extLst/>
          </a:blip>
          <a:stretch>
            <a:fillRect/>
          </a:stretch>
        </p:blipFill>
        <p:spPr>
          <a:xfrm>
            <a:off x="20529058" y="739798"/>
            <a:ext cx="3093486" cy="889001"/>
          </a:xfrm>
          <a:prstGeom prst="rect">
            <a:avLst/>
          </a:prstGeom>
          <a:ln w="12700">
            <a:miter lim="400000"/>
          </a:ln>
        </p:spPr>
      </p:pic>
      <p:pic>
        <p:nvPicPr>
          <p:cNvPr id="5" name="图片 4"/>
          <p:cNvPicPr>
            <a:picLocks noChangeAspect="1"/>
          </p:cNvPicPr>
          <p:nvPr/>
        </p:nvPicPr>
        <p:blipFill>
          <a:blip r:embed="rId4"/>
          <a:stretch>
            <a:fillRect/>
          </a:stretch>
        </p:blipFill>
        <p:spPr>
          <a:xfrm>
            <a:off x="5311507" y="552091"/>
            <a:ext cx="11150058" cy="5494702"/>
          </a:xfrm>
          <a:prstGeom prst="rect">
            <a:avLst/>
          </a:prstGeom>
        </p:spPr>
      </p:pic>
      <p:sp>
        <p:nvSpPr>
          <p:cNvPr id="8" name="文本框 7"/>
          <p:cNvSpPr txBox="1"/>
          <p:nvPr/>
        </p:nvSpPr>
        <p:spPr>
          <a:xfrm>
            <a:off x="9241277" y="6978942"/>
            <a:ext cx="3433988" cy="2107863"/>
          </a:xfrm>
          <a:prstGeom prst="rect">
            <a:avLst/>
          </a:prstGeom>
          <a:solidFill>
            <a:schemeClr val="accent3"/>
          </a:solidFill>
          <a:ln w="12700" cap="flat">
            <a:solidFill>
              <a:schemeClr val="bg1">
                <a:lumMod val="65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zh-CN" altLang="en-US" sz="5000" b="0" i="0" u="none" strike="noStrike" cap="none" spc="0" normalizeH="0" baseline="0" dirty="0">
              <a:ln>
                <a:noFill/>
              </a:ln>
              <a:solidFill>
                <a:srgbClr val="000000"/>
              </a:solidFill>
              <a:effectLst/>
              <a:uFillTx/>
              <a:latin typeface="+mn-lt"/>
              <a:ea typeface="+mn-ea"/>
              <a:cs typeface="+mn-cs"/>
              <a:sym typeface="Helvetica Light"/>
            </a:endParaRPr>
          </a:p>
        </p:txBody>
      </p:sp>
      <p:sp>
        <p:nvSpPr>
          <p:cNvPr id="73" name="文本框 72"/>
          <p:cNvSpPr txBox="1"/>
          <p:nvPr/>
        </p:nvSpPr>
        <p:spPr>
          <a:xfrm>
            <a:off x="13294500" y="9285448"/>
            <a:ext cx="3197199" cy="533479"/>
          </a:xfrm>
          <a:prstGeom prst="rect">
            <a:avLst/>
          </a:prstGeom>
          <a:solidFill>
            <a:schemeClr val="accent2">
              <a:lumMod val="40000"/>
              <a:lumOff val="60000"/>
            </a:schemeClr>
          </a:solidFill>
          <a:ln w="12700" cap="flat">
            <a:solidFill>
              <a:schemeClr val="bg1">
                <a:lumMod val="65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zh-CN" altLang="en-US" sz="2800" b="1" dirty="0" smtClean="0">
                <a:latin typeface="Microsoft Himalaya" panose="01010100010101010101" pitchFamily="2" charset="0"/>
                <a:cs typeface="Microsoft Himalaya" panose="01010100010101010101" pitchFamily="2" charset="0"/>
              </a:rPr>
              <a:t>业务服务器</a:t>
            </a:r>
            <a:endParaRPr kumimoji="0" lang="zh-CN" altLang="en-US" sz="2800" b="1" i="0" u="none" strike="noStrike" cap="none" spc="0" normalizeH="0" baseline="0" dirty="0">
              <a:ln>
                <a:noFill/>
              </a:ln>
              <a:solidFill>
                <a:srgbClr val="000000"/>
              </a:solidFill>
              <a:effectLst/>
              <a:uFillTx/>
              <a:latin typeface="Microsoft Himalaya" panose="01010100010101010101" pitchFamily="2" charset="0"/>
              <a:cs typeface="Microsoft Himalaya" panose="01010100010101010101" pitchFamily="2" charset="0"/>
              <a:sym typeface="Helvetica Light"/>
            </a:endParaRPr>
          </a:p>
        </p:txBody>
      </p:sp>
      <p:sp>
        <p:nvSpPr>
          <p:cNvPr id="75" name="文本框 74"/>
          <p:cNvSpPr txBox="1"/>
          <p:nvPr/>
        </p:nvSpPr>
        <p:spPr>
          <a:xfrm>
            <a:off x="5385626" y="6542626"/>
            <a:ext cx="3197199" cy="533479"/>
          </a:xfrm>
          <a:prstGeom prst="rect">
            <a:avLst/>
          </a:prstGeom>
          <a:solidFill>
            <a:schemeClr val="accent2">
              <a:lumMod val="40000"/>
              <a:lumOff val="60000"/>
            </a:schemeClr>
          </a:solidFill>
          <a:ln w="12700" cap="flat">
            <a:solidFill>
              <a:schemeClr val="bg1">
                <a:lumMod val="65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zh-CN" altLang="en-US" sz="2800" b="1" dirty="0" smtClean="0">
                <a:latin typeface="Microsoft Himalaya" panose="01010100010101010101" pitchFamily="2" charset="0"/>
                <a:cs typeface="Microsoft Himalaya" panose="01010100010101010101" pitchFamily="2" charset="0"/>
              </a:rPr>
              <a:t>业务服务器</a:t>
            </a:r>
            <a:endParaRPr kumimoji="0" lang="zh-CN" altLang="en-US" sz="2800" b="1" i="0" u="none" strike="noStrike" cap="none" spc="0" normalizeH="0" baseline="0" dirty="0">
              <a:ln>
                <a:noFill/>
              </a:ln>
              <a:solidFill>
                <a:srgbClr val="000000"/>
              </a:solidFill>
              <a:effectLst/>
              <a:uFillTx/>
              <a:latin typeface="Microsoft Himalaya" panose="01010100010101010101" pitchFamily="2" charset="0"/>
              <a:cs typeface="Microsoft Himalaya" panose="01010100010101010101" pitchFamily="2" charset="0"/>
              <a:sym typeface="Helvetica Light"/>
            </a:endParaRPr>
          </a:p>
        </p:txBody>
      </p:sp>
      <p:sp>
        <p:nvSpPr>
          <p:cNvPr id="76" name="文本框 75"/>
          <p:cNvSpPr txBox="1"/>
          <p:nvPr/>
        </p:nvSpPr>
        <p:spPr>
          <a:xfrm>
            <a:off x="5446816" y="9262243"/>
            <a:ext cx="3197199" cy="533479"/>
          </a:xfrm>
          <a:prstGeom prst="rect">
            <a:avLst/>
          </a:prstGeom>
          <a:solidFill>
            <a:schemeClr val="accent2">
              <a:lumMod val="40000"/>
              <a:lumOff val="60000"/>
            </a:schemeClr>
          </a:solidFill>
          <a:ln w="12700" cap="flat">
            <a:solidFill>
              <a:schemeClr val="bg1">
                <a:lumMod val="65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defRPr sz="2800" b="1">
                <a:latin typeface="Microsoft Himalaya" panose="01010100010101010101" pitchFamily="2" charset="0"/>
                <a:cs typeface="Microsoft Himalaya" panose="01010100010101010101" pitchFamily="2" charset="0"/>
              </a:defRPr>
            </a:lvl1pPr>
          </a:lstStyle>
          <a:p>
            <a:r>
              <a:rPr lang="zh-CN" altLang="en-US" dirty="0"/>
              <a:t>业务服务器</a:t>
            </a:r>
          </a:p>
        </p:txBody>
      </p:sp>
      <p:sp>
        <p:nvSpPr>
          <p:cNvPr id="78" name="文本框 77"/>
          <p:cNvSpPr txBox="1"/>
          <p:nvPr/>
        </p:nvSpPr>
        <p:spPr>
          <a:xfrm>
            <a:off x="13360175" y="6539358"/>
            <a:ext cx="3197199" cy="533479"/>
          </a:xfrm>
          <a:prstGeom prst="rect">
            <a:avLst/>
          </a:prstGeom>
          <a:solidFill>
            <a:schemeClr val="accent2">
              <a:lumMod val="40000"/>
              <a:lumOff val="60000"/>
            </a:schemeClr>
          </a:solidFill>
          <a:ln w="12700" cap="flat">
            <a:solidFill>
              <a:schemeClr val="bg1">
                <a:lumMod val="65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zh-CN" altLang="en-US" sz="2800" b="1" dirty="0" smtClean="0">
                <a:latin typeface="Microsoft Himalaya" panose="01010100010101010101" pitchFamily="2" charset="0"/>
                <a:cs typeface="Microsoft Himalaya" panose="01010100010101010101" pitchFamily="2" charset="0"/>
              </a:rPr>
              <a:t>业务服务器</a:t>
            </a:r>
            <a:endParaRPr kumimoji="0" lang="zh-CN" altLang="en-US" sz="2800" b="1" i="0" u="none" strike="noStrike" cap="none" spc="0" normalizeH="0" baseline="0" dirty="0">
              <a:ln>
                <a:noFill/>
              </a:ln>
              <a:solidFill>
                <a:srgbClr val="000000"/>
              </a:solidFill>
              <a:effectLst/>
              <a:uFillTx/>
              <a:latin typeface="Microsoft Himalaya" panose="01010100010101010101" pitchFamily="2" charset="0"/>
              <a:cs typeface="Microsoft Himalaya" panose="01010100010101010101" pitchFamily="2" charset="0"/>
              <a:sym typeface="Helvetica Light"/>
            </a:endParaRPr>
          </a:p>
        </p:txBody>
      </p:sp>
      <p:sp>
        <p:nvSpPr>
          <p:cNvPr id="11" name="文本框 10"/>
          <p:cNvSpPr txBox="1"/>
          <p:nvPr/>
        </p:nvSpPr>
        <p:spPr>
          <a:xfrm>
            <a:off x="14044065" y="7822047"/>
            <a:ext cx="2417500"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zh-CN" altLang="en-US" sz="2800" b="1" dirty="0"/>
              <a:t>业务层</a:t>
            </a:r>
            <a:endParaRPr kumimoji="0" lang="zh-CN" altLang="en-US" sz="2800" b="1" i="0" u="none" strike="noStrike" cap="none" spc="0" normalizeH="0" baseline="0" dirty="0">
              <a:ln>
                <a:noFill/>
              </a:ln>
              <a:solidFill>
                <a:srgbClr val="000000"/>
              </a:solidFill>
              <a:effectLst/>
              <a:uFillTx/>
              <a:sym typeface="Helvetica Light"/>
            </a:endParaRPr>
          </a:p>
        </p:txBody>
      </p:sp>
      <p:sp>
        <p:nvSpPr>
          <p:cNvPr id="12" name="文本框 11"/>
          <p:cNvSpPr txBox="1"/>
          <p:nvPr/>
        </p:nvSpPr>
        <p:spPr>
          <a:xfrm>
            <a:off x="9694212" y="7682368"/>
            <a:ext cx="2501661" cy="1087477"/>
          </a:xfrm>
          <a:prstGeom prst="rect">
            <a:avLst/>
          </a:prstGeom>
          <a:solidFill>
            <a:schemeClr val="accent1">
              <a:lumMod val="60000"/>
              <a:lumOff val="4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zh-CN" altLang="en-US" sz="3200" b="1" i="0" u="none" strike="noStrike" cap="none" spc="0" normalizeH="0" baseline="0" dirty="0" smtClean="0">
                <a:ln>
                  <a:noFill/>
                </a:ln>
                <a:solidFill>
                  <a:srgbClr val="000000"/>
                </a:solidFill>
                <a:effectLst/>
                <a:uFillTx/>
                <a:latin typeface="+mn-lt"/>
                <a:ea typeface="+mn-ea"/>
                <a:cs typeface="+mn-cs"/>
                <a:sym typeface="Helvetica Light"/>
              </a:rPr>
              <a:t>集团中间件生态系统</a:t>
            </a:r>
            <a:endParaRPr kumimoji="0" lang="zh-CN" altLang="en-US" sz="3200" b="1" i="0" u="none" strike="noStrike" cap="none" spc="0" normalizeH="0" baseline="0" dirty="0">
              <a:ln>
                <a:noFill/>
              </a:ln>
              <a:solidFill>
                <a:srgbClr val="000000"/>
              </a:solidFill>
              <a:effectLst/>
              <a:uFillTx/>
              <a:latin typeface="+mn-lt"/>
              <a:ea typeface="+mn-ea"/>
              <a:cs typeface="+mn-cs"/>
              <a:sym typeface="Helvetica Light"/>
            </a:endParaRPr>
          </a:p>
        </p:txBody>
      </p:sp>
      <p:cxnSp>
        <p:nvCxnSpPr>
          <p:cNvPr id="20" name="直接箭头连接符 19"/>
          <p:cNvCxnSpPr>
            <a:stCxn id="75" idx="3"/>
          </p:cNvCxnSpPr>
          <p:nvPr/>
        </p:nvCxnSpPr>
        <p:spPr>
          <a:xfrm>
            <a:off x="8582825" y="6809366"/>
            <a:ext cx="658452" cy="166641"/>
          </a:xfrm>
          <a:prstGeom prst="straightConnector1">
            <a:avLst/>
          </a:prstGeom>
          <a:noFill/>
          <a:ln w="25400" cap="flat">
            <a:solidFill>
              <a:srgbClr val="000000"/>
            </a:solidFill>
            <a:prstDash val="solid"/>
            <a:miter lim="400000"/>
            <a:headEnd type="triangle"/>
            <a:tailEnd type="triangle"/>
          </a:ln>
          <a:effectLst/>
          <a:sp3d/>
        </p:spPr>
        <p:style>
          <a:lnRef idx="0">
            <a:scrgbClr r="0" g="0" b="0"/>
          </a:lnRef>
          <a:fillRef idx="0">
            <a:scrgbClr r="0" g="0" b="0"/>
          </a:fillRef>
          <a:effectRef idx="0">
            <a:scrgbClr r="0" g="0" b="0"/>
          </a:effectRef>
          <a:fontRef idx="none"/>
        </p:style>
      </p:cxnSp>
      <p:cxnSp>
        <p:nvCxnSpPr>
          <p:cNvPr id="22" name="直接箭头连接符 21"/>
          <p:cNvCxnSpPr/>
          <p:nvPr/>
        </p:nvCxnSpPr>
        <p:spPr>
          <a:xfrm flipV="1">
            <a:off x="8622042" y="9080420"/>
            <a:ext cx="642695" cy="205028"/>
          </a:xfrm>
          <a:prstGeom prst="straightConnector1">
            <a:avLst/>
          </a:prstGeom>
          <a:noFill/>
          <a:ln w="25400" cap="flat">
            <a:solidFill>
              <a:srgbClr val="000000"/>
            </a:solidFill>
            <a:prstDash val="solid"/>
            <a:miter lim="400000"/>
            <a:headEnd type="triangle"/>
            <a:tailEnd type="triangle"/>
          </a:ln>
          <a:effectLst/>
          <a:sp3d/>
        </p:spPr>
        <p:style>
          <a:lnRef idx="0">
            <a:scrgbClr r="0" g="0" b="0"/>
          </a:lnRef>
          <a:fillRef idx="0">
            <a:scrgbClr r="0" g="0" b="0"/>
          </a:fillRef>
          <a:effectRef idx="0">
            <a:scrgbClr r="0" g="0" b="0"/>
          </a:effectRef>
          <a:fontRef idx="none"/>
        </p:style>
      </p:cxnSp>
      <p:cxnSp>
        <p:nvCxnSpPr>
          <p:cNvPr id="24" name="直接箭头连接符 23"/>
          <p:cNvCxnSpPr/>
          <p:nvPr/>
        </p:nvCxnSpPr>
        <p:spPr>
          <a:xfrm flipV="1">
            <a:off x="12675110" y="6809366"/>
            <a:ext cx="658607" cy="258937"/>
          </a:xfrm>
          <a:prstGeom prst="straightConnector1">
            <a:avLst/>
          </a:prstGeom>
          <a:noFill/>
          <a:ln w="25400" cap="flat">
            <a:solidFill>
              <a:srgbClr val="000000"/>
            </a:solidFill>
            <a:prstDash val="solid"/>
            <a:miter lim="400000"/>
            <a:headEnd type="triangle"/>
            <a:tailEnd type="triangle"/>
          </a:ln>
          <a:effectLst/>
          <a:sp3d/>
        </p:spPr>
        <p:style>
          <a:lnRef idx="0">
            <a:scrgbClr r="0" g="0" b="0"/>
          </a:lnRef>
          <a:fillRef idx="0">
            <a:scrgbClr r="0" g="0" b="0"/>
          </a:fillRef>
          <a:effectRef idx="0">
            <a:scrgbClr r="0" g="0" b="0"/>
          </a:effectRef>
          <a:fontRef idx="none"/>
        </p:style>
      </p:cxnSp>
      <p:cxnSp>
        <p:nvCxnSpPr>
          <p:cNvPr id="26" name="直接箭头连接符 25"/>
          <p:cNvCxnSpPr/>
          <p:nvPr/>
        </p:nvCxnSpPr>
        <p:spPr>
          <a:xfrm>
            <a:off x="12675110" y="9086805"/>
            <a:ext cx="619390" cy="175438"/>
          </a:xfrm>
          <a:prstGeom prst="straightConnector1">
            <a:avLst/>
          </a:prstGeom>
          <a:noFill/>
          <a:ln w="25400" cap="flat">
            <a:solidFill>
              <a:srgbClr val="000000"/>
            </a:solidFill>
            <a:prstDash val="solid"/>
            <a:miter lim="400000"/>
            <a:headEnd type="triangle"/>
            <a:tailEnd type="triangle"/>
          </a:ln>
          <a:effectLst/>
          <a:sp3d/>
        </p:spPr>
        <p:style>
          <a:lnRef idx="0">
            <a:scrgbClr r="0" g="0" b="0"/>
          </a:lnRef>
          <a:fillRef idx="0">
            <a:scrgbClr r="0" g="0" b="0"/>
          </a:fillRef>
          <a:effectRef idx="0">
            <a:scrgbClr r="0" g="0" b="0"/>
          </a:effectRef>
          <a:fontRef idx="none"/>
        </p:style>
      </p:cxnSp>
      <p:sp>
        <p:nvSpPr>
          <p:cNvPr id="32" name="文本框 31"/>
          <p:cNvSpPr txBox="1"/>
          <p:nvPr/>
        </p:nvSpPr>
        <p:spPr>
          <a:xfrm>
            <a:off x="5727678" y="11508044"/>
            <a:ext cx="10733887" cy="1328468"/>
          </a:xfrm>
          <a:prstGeom prst="rect">
            <a:avLst/>
          </a:prstGeom>
          <a:solidFill>
            <a:schemeClr val="bg1">
              <a:lumMod val="8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zh-CN" altLang="en-US" sz="5000" b="0" i="0" u="none" strike="noStrike" cap="none" spc="0" normalizeH="0" baseline="0" dirty="0">
              <a:ln>
                <a:noFill/>
              </a:ln>
              <a:solidFill>
                <a:srgbClr val="000000"/>
              </a:solidFill>
              <a:effectLst/>
              <a:uFillTx/>
              <a:latin typeface="+mn-lt"/>
              <a:ea typeface="+mn-ea"/>
              <a:cs typeface="+mn-cs"/>
              <a:sym typeface="Helvetica Light"/>
            </a:endParaRPr>
          </a:p>
        </p:txBody>
      </p:sp>
      <p:sp>
        <p:nvSpPr>
          <p:cNvPr id="105" name="流程图: 磁盘 104"/>
          <p:cNvSpPr/>
          <p:nvPr/>
        </p:nvSpPr>
        <p:spPr>
          <a:xfrm>
            <a:off x="6576965" y="11649129"/>
            <a:ext cx="2331745" cy="1059736"/>
          </a:xfrm>
          <a:prstGeom prst="flowChartMagneticDisk">
            <a:avLst/>
          </a:prstGeom>
          <a:blipFill rotWithShape="1">
            <a:blip r:embed="rId5"/>
            <a:srcRect/>
            <a:tile tx="0" ty="0" sx="100000" sy="100000" flip="none" algn="tl"/>
          </a:blip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zh-CN" altLang="en-US" sz="2800" b="0" i="0" u="none" strike="noStrike" cap="none" spc="0" normalizeH="0" baseline="0" dirty="0" smtClean="0">
                <a:ln>
                  <a:noFill/>
                </a:ln>
                <a:solidFill>
                  <a:srgbClr val="FFFFFF"/>
                </a:solidFill>
                <a:effectLst/>
                <a:uFillTx/>
                <a:latin typeface="+mn-lt"/>
                <a:ea typeface="+mn-ea"/>
                <a:cs typeface="+mn-cs"/>
                <a:sym typeface="Helvetica Light"/>
              </a:rPr>
              <a:t>数据库</a:t>
            </a:r>
            <a:endParaRPr kumimoji="0" lang="zh-CN" altLang="en-US" sz="28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33" name="文本框 32"/>
          <p:cNvSpPr txBox="1"/>
          <p:nvPr/>
        </p:nvSpPr>
        <p:spPr>
          <a:xfrm>
            <a:off x="14001637" y="12126817"/>
            <a:ext cx="2417500"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zh-CN" altLang="en-US" sz="2800" b="1" dirty="0" smtClean="0"/>
              <a:t>数据存储层</a:t>
            </a:r>
            <a:endParaRPr kumimoji="0" lang="zh-CN" altLang="en-US" sz="2800" b="1" i="0" u="none" strike="noStrike" cap="none" spc="0" normalizeH="0" baseline="0" dirty="0">
              <a:ln>
                <a:noFill/>
              </a:ln>
              <a:solidFill>
                <a:srgbClr val="000000"/>
              </a:solidFill>
              <a:effectLst/>
              <a:uFillTx/>
              <a:sym typeface="Helvetica Light"/>
            </a:endParaRPr>
          </a:p>
        </p:txBody>
      </p:sp>
      <p:sp>
        <p:nvSpPr>
          <p:cNvPr id="107" name="流程图: 磁盘 106"/>
          <p:cNvSpPr/>
          <p:nvPr/>
        </p:nvSpPr>
        <p:spPr>
          <a:xfrm>
            <a:off x="9085903" y="11649129"/>
            <a:ext cx="2331745" cy="1059736"/>
          </a:xfrm>
          <a:prstGeom prst="flowChartMagneticDisk">
            <a:avLst/>
          </a:prstGeom>
          <a:blipFill rotWithShape="1">
            <a:blip r:embed="rId5"/>
            <a:srcRect/>
            <a:tile tx="0" ty="0" sx="100000" sy="100000" flip="none" algn="tl"/>
          </a:blip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zh-CN" altLang="en-US" sz="2800" b="0" i="0" u="none" strike="noStrike" cap="none" spc="0" normalizeH="0" baseline="0" dirty="0" smtClean="0">
                <a:ln>
                  <a:noFill/>
                </a:ln>
                <a:solidFill>
                  <a:srgbClr val="FFFFFF"/>
                </a:solidFill>
                <a:effectLst/>
                <a:uFillTx/>
                <a:latin typeface="+mn-lt"/>
                <a:ea typeface="+mn-ea"/>
                <a:cs typeface="+mn-cs"/>
                <a:sym typeface="Helvetica Light"/>
              </a:rPr>
              <a:t>数据库</a:t>
            </a:r>
            <a:endParaRPr kumimoji="0" lang="zh-CN" altLang="en-US" sz="28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108" name="流程图: 磁盘 107"/>
          <p:cNvSpPr/>
          <p:nvPr/>
        </p:nvSpPr>
        <p:spPr>
          <a:xfrm>
            <a:off x="11625573" y="11697452"/>
            <a:ext cx="2331745" cy="1059736"/>
          </a:xfrm>
          <a:prstGeom prst="flowChartMagneticDisk">
            <a:avLst/>
          </a:prstGeom>
          <a:blipFill rotWithShape="1">
            <a:blip r:embed="rId5"/>
            <a:srcRect/>
            <a:tile tx="0" ty="0" sx="100000" sy="100000" flip="none" algn="tl"/>
          </a:blip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zh-CN" altLang="en-US" sz="2800" b="0" i="0" u="none" strike="noStrike" cap="none" spc="0" normalizeH="0" baseline="0" dirty="0" smtClean="0">
                <a:ln>
                  <a:noFill/>
                </a:ln>
                <a:solidFill>
                  <a:srgbClr val="FFFFFF"/>
                </a:solidFill>
                <a:effectLst/>
                <a:uFillTx/>
                <a:latin typeface="+mn-lt"/>
                <a:ea typeface="+mn-ea"/>
                <a:cs typeface="+mn-cs"/>
                <a:sym typeface="Helvetica Light"/>
              </a:rPr>
              <a:t>数据库</a:t>
            </a:r>
            <a:endParaRPr kumimoji="0" lang="zh-CN" altLang="en-US" sz="28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109" name="流程图: 磁盘 108"/>
          <p:cNvSpPr/>
          <p:nvPr/>
        </p:nvSpPr>
        <p:spPr>
          <a:xfrm>
            <a:off x="9882858" y="10312946"/>
            <a:ext cx="2153232" cy="815181"/>
          </a:xfrm>
          <a:prstGeom prst="flowChartMagneticDisk">
            <a:avLst/>
          </a:prstGeom>
          <a:solidFill>
            <a:schemeClr val="accent1"/>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zh-CN" altLang="en-US" sz="2000" b="1" dirty="0" smtClean="0">
                <a:solidFill>
                  <a:srgbClr val="FFFFFF"/>
                </a:solidFill>
              </a:rPr>
              <a:t>数据缓存</a:t>
            </a:r>
            <a:endParaRPr kumimoji="0" lang="zh-CN" altLang="en-US" sz="2000" b="1" i="0" u="none" strike="noStrike" cap="none" spc="0" normalizeH="0" baseline="0" dirty="0">
              <a:ln>
                <a:noFill/>
              </a:ln>
              <a:solidFill>
                <a:srgbClr val="FFFFFF"/>
              </a:solidFill>
              <a:effectLst/>
              <a:uFillTx/>
              <a:sym typeface="Helvetica Light"/>
            </a:endParaRPr>
          </a:p>
        </p:txBody>
      </p:sp>
      <p:cxnSp>
        <p:nvCxnSpPr>
          <p:cNvPr id="35" name="直接箭头连接符 34"/>
          <p:cNvCxnSpPr>
            <a:stCxn id="8" idx="2"/>
            <a:endCxn id="109" idx="1"/>
          </p:cNvCxnSpPr>
          <p:nvPr/>
        </p:nvCxnSpPr>
        <p:spPr>
          <a:xfrm>
            <a:off x="10958271" y="9086805"/>
            <a:ext cx="1203" cy="1226141"/>
          </a:xfrm>
          <a:prstGeom prst="straightConnector1">
            <a:avLst/>
          </a:prstGeom>
          <a:noFill/>
          <a:ln w="25400" cap="flat">
            <a:solidFill>
              <a:srgbClr val="000000"/>
            </a:solidFill>
            <a:prstDash val="solid"/>
            <a:miter lim="400000"/>
            <a:headEnd type="triangle"/>
            <a:tailEnd type="triangle"/>
          </a:ln>
          <a:effectLst/>
          <a:sp3d/>
        </p:spPr>
        <p:style>
          <a:lnRef idx="0">
            <a:scrgbClr r="0" g="0" b="0"/>
          </a:lnRef>
          <a:fillRef idx="0">
            <a:scrgbClr r="0" g="0" b="0"/>
          </a:fillRef>
          <a:effectRef idx="0">
            <a:scrgbClr r="0" g="0" b="0"/>
          </a:effectRef>
          <a:fontRef idx="none"/>
        </p:style>
      </p:cxnSp>
      <p:cxnSp>
        <p:nvCxnSpPr>
          <p:cNvPr id="39" name="直接箭头连接符 38"/>
          <p:cNvCxnSpPr>
            <a:stCxn id="107" idx="1"/>
          </p:cNvCxnSpPr>
          <p:nvPr/>
        </p:nvCxnSpPr>
        <p:spPr>
          <a:xfrm flipV="1">
            <a:off x="10251776" y="11135766"/>
            <a:ext cx="756565" cy="513363"/>
          </a:xfrm>
          <a:prstGeom prst="straightConnector1">
            <a:avLst/>
          </a:prstGeom>
          <a:noFill/>
          <a:ln w="25400" cap="flat">
            <a:solidFill>
              <a:srgbClr val="000000"/>
            </a:solidFill>
            <a:prstDash val="solid"/>
            <a:miter lim="400000"/>
            <a:headEnd type="triangle"/>
            <a:tailEnd type="triangle"/>
          </a:ln>
          <a:effectLst/>
          <a:sp3d/>
        </p:spPr>
        <p:style>
          <a:lnRef idx="0">
            <a:scrgbClr r="0" g="0" b="0"/>
          </a:lnRef>
          <a:fillRef idx="0">
            <a:scrgbClr r="0" g="0" b="0"/>
          </a:fillRef>
          <a:effectRef idx="0">
            <a:scrgbClr r="0" g="0" b="0"/>
          </a:effectRef>
          <a:fontRef idx="none"/>
        </p:style>
      </p:cxnSp>
      <p:cxnSp>
        <p:nvCxnSpPr>
          <p:cNvPr id="41" name="直接箭头连接符 40"/>
          <p:cNvCxnSpPr/>
          <p:nvPr/>
        </p:nvCxnSpPr>
        <p:spPr>
          <a:xfrm>
            <a:off x="12021658" y="11015479"/>
            <a:ext cx="726499" cy="655309"/>
          </a:xfrm>
          <a:prstGeom prst="straightConnector1">
            <a:avLst/>
          </a:prstGeom>
          <a:noFill/>
          <a:ln w="25400" cap="flat">
            <a:solidFill>
              <a:srgbClr val="000000"/>
            </a:solidFill>
            <a:prstDash val="solid"/>
            <a:miter lim="400000"/>
            <a:headEnd type="triangle"/>
            <a:tailEnd type="triangle"/>
          </a:ln>
          <a:effectLst/>
          <a:sp3d/>
        </p:spPr>
        <p:style>
          <a:lnRef idx="0">
            <a:scrgbClr r="0" g="0" b="0"/>
          </a:lnRef>
          <a:fillRef idx="0">
            <a:scrgbClr r="0" g="0" b="0"/>
          </a:fillRef>
          <a:effectRef idx="0">
            <a:scrgbClr r="0" g="0" b="0"/>
          </a:effectRef>
          <a:fontRef idx="none"/>
        </p:style>
      </p:cxnSp>
      <p:sp>
        <p:nvSpPr>
          <p:cNvPr id="55" name="文本框 54"/>
          <p:cNvSpPr txBox="1"/>
          <p:nvPr/>
        </p:nvSpPr>
        <p:spPr>
          <a:xfrm>
            <a:off x="9474740" y="7008009"/>
            <a:ext cx="3161154" cy="595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altLang="zh-CN" sz="3200" b="1" dirty="0" smtClean="0"/>
              <a:t>Pandora </a:t>
            </a:r>
            <a:r>
              <a:rPr lang="zh-CN" altLang="en-US" sz="3200" b="1" dirty="0" smtClean="0"/>
              <a:t>容器</a:t>
            </a:r>
            <a:endParaRPr kumimoji="0" lang="zh-CN" altLang="en-US" sz="3200" b="1" i="0" u="none" strike="noStrike" cap="none" spc="0" normalizeH="0" baseline="0" dirty="0">
              <a:ln>
                <a:noFill/>
              </a:ln>
              <a:solidFill>
                <a:srgbClr val="000000"/>
              </a:solidFill>
              <a:effectLst/>
              <a:uFillTx/>
              <a:sym typeface="Helvetica Light"/>
            </a:endParaRPr>
          </a:p>
        </p:txBody>
      </p:sp>
      <p:cxnSp>
        <p:nvCxnSpPr>
          <p:cNvPr id="136" name="直接箭头连接符 135"/>
          <p:cNvCxnSpPr/>
          <p:nvPr/>
        </p:nvCxnSpPr>
        <p:spPr>
          <a:xfrm flipV="1">
            <a:off x="7898449" y="11015479"/>
            <a:ext cx="1998841" cy="578718"/>
          </a:xfrm>
          <a:prstGeom prst="straightConnector1">
            <a:avLst/>
          </a:prstGeom>
          <a:noFill/>
          <a:ln w="25400" cap="flat">
            <a:solidFill>
              <a:srgbClr val="000000"/>
            </a:solidFill>
            <a:prstDash val="solid"/>
            <a:miter lim="400000"/>
            <a:headEnd type="triangle"/>
            <a:tailEnd type="triangle"/>
          </a:ln>
          <a:effectLst/>
          <a:sp3d/>
        </p:spPr>
        <p:style>
          <a:lnRef idx="0">
            <a:scrgbClr r="0" g="0" b="0"/>
          </a:lnRef>
          <a:fillRef idx="0">
            <a:scrgbClr r="0" g="0" b="0"/>
          </a:fillRef>
          <a:effectRef idx="0">
            <a:scrgbClr r="0" g="0" b="0"/>
          </a:effectRef>
          <a:fontRef idx="none"/>
        </p:style>
      </p:cxnSp>
    </p:spTree>
  </p:cSld>
  <p:clrMapOvr>
    <a:masterClrMapping/>
  </p:clrMapOvr>
  <p:transition spd="slow"/>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椭圆 4"/>
          <p:cNvSpPr/>
          <p:nvPr/>
        </p:nvSpPr>
        <p:spPr>
          <a:xfrm>
            <a:off x="2388637" y="5047603"/>
            <a:ext cx="4926563" cy="4538457"/>
          </a:xfrm>
          <a:prstGeom prst="ellipse">
            <a:avLst/>
          </a:prstGeom>
          <a:solidFill>
            <a:schemeClr val="bg2"/>
          </a:solidFill>
          <a:ln/>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zh-CN" altLang="en-US" sz="32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316" name="Shape 316"/>
          <p:cNvSpPr/>
          <p:nvPr/>
        </p:nvSpPr>
        <p:spPr>
          <a:xfrm>
            <a:off x="772820" y="744812"/>
            <a:ext cx="3910814" cy="1031373"/>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lgn="l">
              <a:lnSpc>
                <a:spcPct val="120000"/>
              </a:lnSpc>
              <a:defRPr sz="5800" spc="116">
                <a:solidFill>
                  <a:srgbClr val="373D41"/>
                </a:solidFill>
                <a:latin typeface="FZLanTingHei-M-GBK"/>
                <a:ea typeface="FZLanTingHei-M-GBK"/>
                <a:cs typeface="FZLanTingHei-M-GBK"/>
                <a:sym typeface="FZLanTingHei-M-GBK"/>
              </a:defRPr>
            </a:lvl1pPr>
          </a:lstStyle>
          <a:p>
            <a:r>
              <a:rPr lang="en-US" dirty="0" smtClean="0"/>
              <a:t>1 </a:t>
            </a:r>
            <a:r>
              <a:rPr lang="zh-CN" altLang="en-US" dirty="0" smtClean="0"/>
              <a:t>知识积累</a:t>
            </a:r>
            <a:endParaRPr dirty="0"/>
          </a:p>
        </p:txBody>
      </p:sp>
      <p:sp>
        <p:nvSpPr>
          <p:cNvPr id="317" name="Shape 317"/>
          <p:cNvSpPr/>
          <p:nvPr/>
        </p:nvSpPr>
        <p:spPr>
          <a:xfrm>
            <a:off x="791340" y="1868607"/>
            <a:ext cx="4359157" cy="730456"/>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algn="l">
              <a:lnSpc>
                <a:spcPct val="120000"/>
              </a:lnSpc>
              <a:defRPr sz="3400" spc="68">
                <a:solidFill>
                  <a:srgbClr val="373D41"/>
                </a:solidFill>
                <a:latin typeface="FZLanTingHei-L-GBK"/>
                <a:ea typeface="FZLanTingHei-L-GBK"/>
                <a:cs typeface="FZLanTingHei-L-GBK"/>
                <a:sym typeface="FZLanTingHei-L-GBK"/>
              </a:defRPr>
            </a:lvl1pPr>
          </a:lstStyle>
          <a:p>
            <a:r>
              <a:rPr lang="zh-CN" altLang="en-US" dirty="0" smtClean="0"/>
              <a:t>集团中间件</a:t>
            </a:r>
            <a:r>
              <a:rPr lang="en-US" altLang="zh-CN" dirty="0" smtClean="0"/>
              <a:t>--HSF</a:t>
            </a:r>
            <a:r>
              <a:rPr lang="zh-CN" altLang="en-US" dirty="0" smtClean="0"/>
              <a:t>系统</a:t>
            </a:r>
            <a:endParaRPr dirty="0"/>
          </a:p>
        </p:txBody>
      </p:sp>
      <p:pic>
        <p:nvPicPr>
          <p:cNvPr id="377" name="pasted-image.pdf"/>
          <p:cNvPicPr>
            <a:picLocks noChangeAspect="1"/>
          </p:cNvPicPr>
          <p:nvPr/>
        </p:nvPicPr>
        <p:blipFill>
          <a:blip r:embed="rId3">
            <a:extLst/>
          </a:blip>
          <a:stretch>
            <a:fillRect/>
          </a:stretch>
        </p:blipFill>
        <p:spPr>
          <a:xfrm>
            <a:off x="20529058" y="739798"/>
            <a:ext cx="3093486" cy="889001"/>
          </a:xfrm>
          <a:prstGeom prst="rect">
            <a:avLst/>
          </a:prstGeom>
          <a:ln w="12700">
            <a:miter lim="400000"/>
          </a:ln>
        </p:spPr>
      </p:pic>
      <p:sp>
        <p:nvSpPr>
          <p:cNvPr id="2" name="文本框 1"/>
          <p:cNvSpPr txBox="1"/>
          <p:nvPr/>
        </p:nvSpPr>
        <p:spPr>
          <a:xfrm>
            <a:off x="3545164" y="5972194"/>
            <a:ext cx="3064462" cy="595035"/>
          </a:xfrm>
          <a:prstGeom prst="rect">
            <a:avLst/>
          </a:prstGeom>
          <a:solidFill>
            <a:schemeClr val="accent2">
              <a:lumMod val="20000"/>
              <a:lumOff val="80000"/>
            </a:schemeClr>
          </a:solidFill>
          <a:ln w="12700" cap="flat">
            <a:solidFill>
              <a:schemeClr val="accent2">
                <a:lumMod val="40000"/>
                <a:lumOff val="6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altLang="zh-CN" sz="3200" b="1" i="0" u="none" strike="noStrike" cap="none" spc="0" normalizeH="0" baseline="0" dirty="0" smtClean="0">
                <a:ln>
                  <a:noFill/>
                </a:ln>
                <a:solidFill>
                  <a:srgbClr val="000000"/>
                </a:solidFill>
                <a:effectLst/>
                <a:uFillTx/>
                <a:latin typeface="+mn-lt"/>
                <a:ea typeface="+mn-ea"/>
                <a:cs typeface="+mn-cs"/>
                <a:sym typeface="Helvetica Light"/>
              </a:rPr>
              <a:t>Provider</a:t>
            </a:r>
            <a:endParaRPr kumimoji="0" lang="zh-CN" altLang="en-US" sz="3200" b="1" i="0" u="none" strike="noStrike" cap="none" spc="0" normalizeH="0" baseline="0" dirty="0">
              <a:ln>
                <a:noFill/>
              </a:ln>
              <a:solidFill>
                <a:srgbClr val="000000"/>
              </a:solidFill>
              <a:effectLst/>
              <a:uFillTx/>
              <a:latin typeface="+mn-lt"/>
              <a:ea typeface="+mn-ea"/>
              <a:cs typeface="+mn-cs"/>
              <a:sym typeface="Helvetica Light"/>
            </a:endParaRPr>
          </a:p>
        </p:txBody>
      </p:sp>
      <p:sp>
        <p:nvSpPr>
          <p:cNvPr id="7" name="文本框 6"/>
          <p:cNvSpPr txBox="1"/>
          <p:nvPr/>
        </p:nvSpPr>
        <p:spPr>
          <a:xfrm>
            <a:off x="3538143" y="7019315"/>
            <a:ext cx="3064461" cy="595035"/>
          </a:xfrm>
          <a:prstGeom prst="rect">
            <a:avLst/>
          </a:prstGeom>
          <a:solidFill>
            <a:schemeClr val="accent2">
              <a:lumMod val="20000"/>
              <a:lumOff val="80000"/>
            </a:schemeClr>
          </a:solidFill>
          <a:ln w="12700" cap="flat">
            <a:solidFill>
              <a:schemeClr val="accent2">
                <a:lumMod val="40000"/>
                <a:lumOff val="6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altLang="zh-CN" sz="3200" b="1" dirty="0"/>
              <a:t>Provider</a:t>
            </a:r>
            <a:endParaRPr lang="zh-CN" altLang="en-US" sz="3200" b="1" dirty="0"/>
          </a:p>
        </p:txBody>
      </p:sp>
      <p:sp>
        <p:nvSpPr>
          <p:cNvPr id="8" name="文本框 7"/>
          <p:cNvSpPr txBox="1"/>
          <p:nvPr/>
        </p:nvSpPr>
        <p:spPr>
          <a:xfrm>
            <a:off x="3538142" y="8093939"/>
            <a:ext cx="3064461" cy="595035"/>
          </a:xfrm>
          <a:prstGeom prst="rect">
            <a:avLst/>
          </a:prstGeom>
          <a:solidFill>
            <a:schemeClr val="accent2">
              <a:lumMod val="20000"/>
              <a:lumOff val="80000"/>
            </a:schemeClr>
          </a:solidFill>
          <a:ln w="12700" cap="flat">
            <a:solidFill>
              <a:schemeClr val="accent2">
                <a:lumMod val="40000"/>
                <a:lumOff val="6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altLang="zh-CN" sz="3200" b="1" dirty="0"/>
              <a:t>Provider</a:t>
            </a:r>
            <a:endParaRPr lang="zh-CN" altLang="en-US" sz="3200" b="1" dirty="0"/>
          </a:p>
        </p:txBody>
      </p:sp>
      <p:sp>
        <p:nvSpPr>
          <p:cNvPr id="6" name="文本框 5"/>
          <p:cNvSpPr txBox="1"/>
          <p:nvPr/>
        </p:nvSpPr>
        <p:spPr>
          <a:xfrm>
            <a:off x="2728771" y="5829919"/>
            <a:ext cx="595035" cy="329694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eaVert"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zh-CN" altLang="en-US" sz="3200" b="0" i="0" u="none" strike="noStrike" cap="none" spc="0" normalizeH="0" baseline="0" dirty="0" smtClean="0">
                <a:ln>
                  <a:noFill/>
                </a:ln>
                <a:solidFill>
                  <a:srgbClr val="000000"/>
                </a:solidFill>
                <a:effectLst/>
                <a:uFillTx/>
                <a:latin typeface="+mn-lt"/>
                <a:ea typeface="+mn-ea"/>
                <a:cs typeface="+mn-cs"/>
                <a:sym typeface="Helvetica Light"/>
              </a:rPr>
              <a:t>服务提供端</a:t>
            </a:r>
            <a:endParaRPr kumimoji="0" lang="zh-CN" altLang="en-US" sz="3200" b="0" i="0" u="none" strike="noStrike" cap="none" spc="0" normalizeH="0" baseline="0" dirty="0">
              <a:ln>
                <a:noFill/>
              </a:ln>
              <a:solidFill>
                <a:srgbClr val="000000"/>
              </a:solidFill>
              <a:effectLst/>
              <a:uFillTx/>
              <a:latin typeface="+mn-lt"/>
              <a:ea typeface="+mn-ea"/>
              <a:cs typeface="+mn-cs"/>
              <a:sym typeface="Helvetica Light"/>
            </a:endParaRPr>
          </a:p>
        </p:txBody>
      </p:sp>
      <p:cxnSp>
        <p:nvCxnSpPr>
          <p:cNvPr id="10" name="直接箭头连接符 9"/>
          <p:cNvCxnSpPr/>
          <p:nvPr/>
        </p:nvCxnSpPr>
        <p:spPr>
          <a:xfrm flipV="1">
            <a:off x="4753862" y="1868607"/>
            <a:ext cx="3991157" cy="3178997"/>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11" name="文本框 10"/>
          <p:cNvSpPr txBox="1"/>
          <p:nvPr/>
        </p:nvSpPr>
        <p:spPr>
          <a:xfrm>
            <a:off x="5293865" y="3206988"/>
            <a:ext cx="2911151" cy="533479"/>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zh-CN" altLang="en-US" sz="2800" b="1" i="0" u="none" strike="noStrike" cap="none" spc="0" normalizeH="0" baseline="0" dirty="0" smtClean="0">
                <a:ln>
                  <a:noFill/>
                </a:ln>
                <a:solidFill>
                  <a:schemeClr val="accent1">
                    <a:lumMod val="60000"/>
                    <a:lumOff val="40000"/>
                  </a:schemeClr>
                </a:solidFill>
                <a:effectLst/>
                <a:uFillTx/>
                <a:latin typeface="+mn-lt"/>
                <a:ea typeface="+mn-ea"/>
                <a:cs typeface="+mn-cs"/>
                <a:sym typeface="Helvetica Light"/>
              </a:rPr>
              <a:t>发布服务</a:t>
            </a:r>
            <a:endParaRPr kumimoji="0" lang="zh-CN" altLang="en-US" sz="2800" b="1" i="0" u="none" strike="noStrike" cap="none" spc="0" normalizeH="0" baseline="0" dirty="0">
              <a:ln>
                <a:noFill/>
              </a:ln>
              <a:solidFill>
                <a:schemeClr val="accent1">
                  <a:lumMod val="60000"/>
                  <a:lumOff val="40000"/>
                </a:schemeClr>
              </a:solidFill>
              <a:effectLst/>
              <a:uFillTx/>
              <a:latin typeface="+mn-lt"/>
              <a:ea typeface="+mn-ea"/>
              <a:cs typeface="+mn-cs"/>
              <a:sym typeface="Helvetica Light"/>
            </a:endParaRPr>
          </a:p>
        </p:txBody>
      </p:sp>
      <p:sp>
        <p:nvSpPr>
          <p:cNvPr id="13" name="圆角矩形 12"/>
          <p:cNvSpPr/>
          <p:nvPr/>
        </p:nvSpPr>
        <p:spPr>
          <a:xfrm>
            <a:off x="8860772" y="10325842"/>
            <a:ext cx="5335085" cy="2224544"/>
          </a:xfrm>
          <a:prstGeom prst="roundRect">
            <a:avLst/>
          </a:prstGeom>
          <a:solidFill>
            <a:schemeClr val="accent5">
              <a:lumMod val="20000"/>
              <a:lumOff val="80000"/>
            </a:schemeClr>
          </a:solidFill>
          <a:ln/>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zh-CN" altLang="en-US" sz="3200" b="0" i="0" u="none" strike="noStrike" cap="none" spc="0" normalizeH="0" baseline="0">
              <a:ln>
                <a:noFill/>
              </a:ln>
              <a:solidFill>
                <a:srgbClr val="FFFFFF"/>
              </a:solidFill>
              <a:effectLst/>
              <a:uFillTx/>
              <a:latin typeface="+mn-lt"/>
              <a:ea typeface="+mn-ea"/>
              <a:cs typeface="+mn-cs"/>
              <a:sym typeface="Helvetica Light"/>
            </a:endParaRPr>
          </a:p>
        </p:txBody>
      </p:sp>
      <p:sp>
        <p:nvSpPr>
          <p:cNvPr id="14" name="文本框 13"/>
          <p:cNvSpPr txBox="1"/>
          <p:nvPr/>
        </p:nvSpPr>
        <p:spPr>
          <a:xfrm>
            <a:off x="9121545" y="11169455"/>
            <a:ext cx="1548882"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zh-CN" altLang="en-US" sz="2400" b="1" dirty="0"/>
              <a:t>服务</a:t>
            </a:r>
            <a:r>
              <a:rPr kumimoji="0" lang="zh-CN" altLang="en-US" sz="2400" b="1" i="0" u="none" strike="noStrike" cap="none" spc="0" normalizeH="0" baseline="0" dirty="0" smtClean="0">
                <a:ln>
                  <a:noFill/>
                </a:ln>
                <a:solidFill>
                  <a:srgbClr val="000000"/>
                </a:solidFill>
                <a:effectLst/>
                <a:uFillTx/>
                <a:latin typeface="+mn-lt"/>
                <a:ea typeface="+mn-ea"/>
                <a:cs typeface="+mn-cs"/>
                <a:sym typeface="Helvetica Light"/>
              </a:rPr>
              <a:t>分组</a:t>
            </a:r>
            <a:endParaRPr kumimoji="0" lang="zh-CN" altLang="en-US" sz="2400" b="1" i="0" u="none" strike="noStrike" cap="none" spc="0" normalizeH="0" baseline="0" dirty="0">
              <a:ln>
                <a:noFill/>
              </a:ln>
              <a:solidFill>
                <a:srgbClr val="000000"/>
              </a:solidFill>
              <a:effectLst/>
              <a:uFillTx/>
              <a:latin typeface="+mn-lt"/>
              <a:ea typeface="+mn-ea"/>
              <a:cs typeface="+mn-cs"/>
              <a:sym typeface="Helvetica Light"/>
            </a:endParaRPr>
          </a:p>
        </p:txBody>
      </p:sp>
      <p:sp>
        <p:nvSpPr>
          <p:cNvPr id="18" name="文本框 17"/>
          <p:cNvSpPr txBox="1"/>
          <p:nvPr/>
        </p:nvSpPr>
        <p:spPr>
          <a:xfrm>
            <a:off x="10720109" y="11197876"/>
            <a:ext cx="1420276"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defRPr sz="2400" b="1"/>
            </a:lvl1pPr>
          </a:lstStyle>
          <a:p>
            <a:r>
              <a:rPr lang="zh-CN" altLang="en-US" dirty="0"/>
              <a:t>白名单</a:t>
            </a:r>
          </a:p>
        </p:txBody>
      </p:sp>
      <p:sp>
        <p:nvSpPr>
          <p:cNvPr id="19" name="文本框 18"/>
          <p:cNvSpPr txBox="1"/>
          <p:nvPr/>
        </p:nvSpPr>
        <p:spPr>
          <a:xfrm>
            <a:off x="12140385" y="11147109"/>
            <a:ext cx="2102032"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defRPr sz="2400" b="1"/>
            </a:lvl1pPr>
          </a:lstStyle>
          <a:p>
            <a:r>
              <a:rPr lang="zh-CN" altLang="en-US" dirty="0"/>
              <a:t>服务调用路由</a:t>
            </a:r>
          </a:p>
        </p:txBody>
      </p:sp>
      <p:sp>
        <p:nvSpPr>
          <p:cNvPr id="20" name="文本框 19"/>
          <p:cNvSpPr txBox="1"/>
          <p:nvPr/>
        </p:nvSpPr>
        <p:spPr>
          <a:xfrm>
            <a:off x="8907332" y="11745732"/>
            <a:ext cx="1843106"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defRPr sz="2400" b="1"/>
            </a:lvl1pPr>
          </a:lstStyle>
          <a:p>
            <a:r>
              <a:rPr lang="zh-CN" altLang="en-US" dirty="0"/>
              <a:t>同机房优先</a:t>
            </a:r>
          </a:p>
        </p:txBody>
      </p:sp>
      <p:sp>
        <p:nvSpPr>
          <p:cNvPr id="21" name="文本框 20"/>
          <p:cNvSpPr txBox="1"/>
          <p:nvPr/>
        </p:nvSpPr>
        <p:spPr>
          <a:xfrm>
            <a:off x="10645278" y="11796499"/>
            <a:ext cx="1529287"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defRPr sz="2400" b="1"/>
            </a:lvl1pPr>
          </a:lstStyle>
          <a:p>
            <a:r>
              <a:rPr lang="zh-CN" altLang="en-US" dirty="0"/>
              <a:t>单元化</a:t>
            </a:r>
          </a:p>
        </p:txBody>
      </p:sp>
      <p:sp>
        <p:nvSpPr>
          <p:cNvPr id="22" name="文本框 21"/>
          <p:cNvSpPr txBox="1"/>
          <p:nvPr/>
        </p:nvSpPr>
        <p:spPr>
          <a:xfrm>
            <a:off x="11974580" y="11745732"/>
            <a:ext cx="2365464"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defRPr sz="2400" b="1"/>
            </a:lvl1pPr>
          </a:lstStyle>
          <a:p>
            <a:r>
              <a:rPr lang="zh-CN" altLang="en-US" dirty="0"/>
              <a:t>权重调用规则</a:t>
            </a:r>
          </a:p>
        </p:txBody>
      </p:sp>
      <p:sp>
        <p:nvSpPr>
          <p:cNvPr id="15" name="文本框 14"/>
          <p:cNvSpPr txBox="1"/>
          <p:nvPr/>
        </p:nvSpPr>
        <p:spPr>
          <a:xfrm>
            <a:off x="10056316" y="10325842"/>
            <a:ext cx="3135085" cy="87203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altLang="zh-CN" sz="5000" b="0" i="0" u="none" strike="noStrike" cap="none" spc="0" normalizeH="0" baseline="0" dirty="0" smtClean="0">
                <a:ln>
                  <a:noFill/>
                </a:ln>
                <a:solidFill>
                  <a:schemeClr val="accent1"/>
                </a:solidFill>
                <a:effectLst/>
                <a:uFillTx/>
                <a:latin typeface="+mn-lt"/>
                <a:ea typeface="+mn-ea"/>
                <a:cs typeface="+mn-cs"/>
                <a:sym typeface="Helvetica Light"/>
              </a:rPr>
              <a:t>Diamond</a:t>
            </a:r>
            <a:endParaRPr kumimoji="0" lang="zh-CN" altLang="en-US" sz="5000" b="0" i="0" u="none" strike="noStrike" cap="none" spc="0" normalizeH="0" baseline="0" dirty="0">
              <a:ln>
                <a:noFill/>
              </a:ln>
              <a:solidFill>
                <a:schemeClr val="accent1"/>
              </a:solidFill>
              <a:effectLst/>
              <a:uFillTx/>
              <a:latin typeface="+mn-lt"/>
              <a:ea typeface="+mn-ea"/>
              <a:cs typeface="+mn-cs"/>
              <a:sym typeface="Helvetica Light"/>
            </a:endParaRPr>
          </a:p>
        </p:txBody>
      </p:sp>
      <p:cxnSp>
        <p:nvCxnSpPr>
          <p:cNvPr id="25" name="直接箭头连接符 24"/>
          <p:cNvCxnSpPr>
            <a:stCxn id="5" idx="4"/>
            <a:endCxn id="13" idx="1"/>
          </p:cNvCxnSpPr>
          <p:nvPr/>
        </p:nvCxnSpPr>
        <p:spPr>
          <a:xfrm>
            <a:off x="4851919" y="9586060"/>
            <a:ext cx="4008853" cy="1852054"/>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26" name="文本框 25"/>
          <p:cNvSpPr txBox="1"/>
          <p:nvPr/>
        </p:nvSpPr>
        <p:spPr>
          <a:xfrm>
            <a:off x="5558952" y="10392718"/>
            <a:ext cx="2911151" cy="533479"/>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zh-CN" altLang="en-US" sz="2800" b="1" dirty="0" smtClean="0">
                <a:solidFill>
                  <a:schemeClr val="accent5">
                    <a:lumMod val="40000"/>
                    <a:lumOff val="60000"/>
                  </a:schemeClr>
                </a:solidFill>
              </a:rPr>
              <a:t>订阅规则</a:t>
            </a:r>
            <a:endParaRPr kumimoji="0" lang="zh-CN" altLang="en-US" sz="2800" b="1" i="0" u="none" strike="noStrike" cap="none" spc="0" normalizeH="0" baseline="0" dirty="0">
              <a:ln>
                <a:noFill/>
              </a:ln>
              <a:solidFill>
                <a:schemeClr val="accent5">
                  <a:lumMod val="40000"/>
                  <a:lumOff val="60000"/>
                </a:schemeClr>
              </a:solidFill>
              <a:effectLst/>
              <a:uFillTx/>
              <a:sym typeface="Helvetica Light"/>
            </a:endParaRPr>
          </a:p>
        </p:txBody>
      </p:sp>
      <p:sp>
        <p:nvSpPr>
          <p:cNvPr id="30" name="椭圆 29"/>
          <p:cNvSpPr/>
          <p:nvPr/>
        </p:nvSpPr>
        <p:spPr>
          <a:xfrm>
            <a:off x="15902474" y="5200003"/>
            <a:ext cx="4926563" cy="4538457"/>
          </a:xfrm>
          <a:prstGeom prst="ellipse">
            <a:avLst/>
          </a:prstGeom>
          <a:solidFill>
            <a:schemeClr val="bg2"/>
          </a:solidFill>
          <a:ln/>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zh-CN" altLang="en-US" sz="32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31" name="文本框 30"/>
          <p:cNvSpPr txBox="1"/>
          <p:nvPr/>
        </p:nvSpPr>
        <p:spPr>
          <a:xfrm>
            <a:off x="17059001" y="6124594"/>
            <a:ext cx="3064462" cy="595035"/>
          </a:xfrm>
          <a:prstGeom prst="rect">
            <a:avLst/>
          </a:prstGeom>
          <a:solidFill>
            <a:schemeClr val="accent1">
              <a:lumMod val="40000"/>
              <a:lumOff val="60000"/>
            </a:schemeClr>
          </a:solidFill>
          <a:ln w="12700" cap="flat">
            <a:solidFill>
              <a:schemeClr val="accent1">
                <a:lumMod val="40000"/>
                <a:lumOff val="6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altLang="zh-CN" sz="3200" b="1" dirty="0"/>
              <a:t>Consumer</a:t>
            </a:r>
            <a:endParaRPr kumimoji="0" lang="zh-CN" altLang="en-US" sz="3200" b="1" i="0" u="none" strike="noStrike" cap="none" spc="0" normalizeH="0" baseline="0" dirty="0">
              <a:ln>
                <a:noFill/>
              </a:ln>
              <a:solidFill>
                <a:srgbClr val="000000"/>
              </a:solidFill>
              <a:effectLst/>
              <a:uFillTx/>
              <a:latin typeface="+mn-lt"/>
              <a:ea typeface="+mn-ea"/>
              <a:cs typeface="+mn-cs"/>
              <a:sym typeface="Helvetica Light"/>
            </a:endParaRPr>
          </a:p>
        </p:txBody>
      </p:sp>
      <p:sp>
        <p:nvSpPr>
          <p:cNvPr id="32" name="文本框 31"/>
          <p:cNvSpPr txBox="1"/>
          <p:nvPr/>
        </p:nvSpPr>
        <p:spPr>
          <a:xfrm>
            <a:off x="17051980" y="7171715"/>
            <a:ext cx="3064461" cy="595035"/>
          </a:xfrm>
          <a:prstGeom prst="rect">
            <a:avLst/>
          </a:prstGeom>
          <a:solidFill>
            <a:schemeClr val="accent1">
              <a:lumMod val="40000"/>
              <a:lumOff val="60000"/>
            </a:schemeClr>
          </a:solidFill>
          <a:ln w="12700" cap="flat">
            <a:solidFill>
              <a:schemeClr val="accent1">
                <a:lumMod val="40000"/>
                <a:lumOff val="6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defRPr sz="3200" b="1"/>
            </a:lvl1pPr>
          </a:lstStyle>
          <a:p>
            <a:r>
              <a:rPr lang="en-US" altLang="zh-CN" dirty="0"/>
              <a:t>Consumer</a:t>
            </a:r>
            <a:endParaRPr lang="zh-CN" altLang="en-US" dirty="0"/>
          </a:p>
        </p:txBody>
      </p:sp>
      <p:sp>
        <p:nvSpPr>
          <p:cNvPr id="33" name="文本框 32"/>
          <p:cNvSpPr txBox="1"/>
          <p:nvPr/>
        </p:nvSpPr>
        <p:spPr>
          <a:xfrm>
            <a:off x="17051979" y="8246339"/>
            <a:ext cx="3064461" cy="595035"/>
          </a:xfrm>
          <a:prstGeom prst="rect">
            <a:avLst/>
          </a:prstGeom>
          <a:solidFill>
            <a:schemeClr val="accent1">
              <a:lumMod val="40000"/>
              <a:lumOff val="60000"/>
            </a:schemeClr>
          </a:solidFill>
          <a:ln w="12700" cap="flat">
            <a:solidFill>
              <a:schemeClr val="accent1">
                <a:lumMod val="40000"/>
                <a:lumOff val="6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defRPr sz="3200" b="1"/>
            </a:lvl1pPr>
          </a:lstStyle>
          <a:p>
            <a:r>
              <a:rPr lang="en-US" altLang="zh-CN" dirty="0"/>
              <a:t>Consumer</a:t>
            </a:r>
            <a:endParaRPr lang="zh-CN" altLang="en-US" dirty="0"/>
          </a:p>
        </p:txBody>
      </p:sp>
      <p:sp>
        <p:nvSpPr>
          <p:cNvPr id="34" name="文本框 33"/>
          <p:cNvSpPr txBox="1"/>
          <p:nvPr/>
        </p:nvSpPr>
        <p:spPr>
          <a:xfrm>
            <a:off x="16242608" y="5982319"/>
            <a:ext cx="595035" cy="329694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eaVert"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zh-CN" altLang="en-US" sz="3200" b="0" i="0" u="none" strike="noStrike" cap="none" spc="0" normalizeH="0" baseline="0" dirty="0" smtClean="0">
                <a:ln>
                  <a:noFill/>
                </a:ln>
                <a:solidFill>
                  <a:srgbClr val="000000"/>
                </a:solidFill>
                <a:effectLst/>
                <a:uFillTx/>
                <a:latin typeface="+mn-lt"/>
                <a:ea typeface="+mn-ea"/>
                <a:cs typeface="+mn-cs"/>
                <a:sym typeface="Helvetica Light"/>
              </a:rPr>
              <a:t>服务消费者</a:t>
            </a:r>
            <a:endParaRPr kumimoji="0" lang="zh-CN" altLang="en-US" sz="3200" b="0" i="0" u="none" strike="noStrike" cap="none" spc="0" normalizeH="0" baseline="0" dirty="0">
              <a:ln>
                <a:noFill/>
              </a:ln>
              <a:solidFill>
                <a:srgbClr val="000000"/>
              </a:solidFill>
              <a:effectLst/>
              <a:uFillTx/>
              <a:latin typeface="+mn-lt"/>
              <a:ea typeface="+mn-ea"/>
              <a:cs typeface="+mn-cs"/>
              <a:sym typeface="Helvetica Light"/>
            </a:endParaRPr>
          </a:p>
        </p:txBody>
      </p:sp>
      <p:cxnSp>
        <p:nvCxnSpPr>
          <p:cNvPr id="36" name="直接箭头连接符 35"/>
          <p:cNvCxnSpPr>
            <a:stCxn id="30" idx="4"/>
            <a:endCxn id="19" idx="3"/>
          </p:cNvCxnSpPr>
          <p:nvPr/>
        </p:nvCxnSpPr>
        <p:spPr>
          <a:xfrm flipH="1">
            <a:off x="14242417" y="9738460"/>
            <a:ext cx="4123339" cy="1644611"/>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37" name="文本框 36"/>
          <p:cNvSpPr txBox="1"/>
          <p:nvPr/>
        </p:nvSpPr>
        <p:spPr>
          <a:xfrm>
            <a:off x="14781780" y="10338670"/>
            <a:ext cx="2911151" cy="533479"/>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zh-CN" altLang="en-US" sz="2800" b="1" dirty="0" smtClean="0">
                <a:solidFill>
                  <a:schemeClr val="accent5">
                    <a:lumMod val="40000"/>
                    <a:lumOff val="60000"/>
                  </a:schemeClr>
                </a:solidFill>
              </a:rPr>
              <a:t>订阅规则</a:t>
            </a:r>
            <a:endParaRPr kumimoji="0" lang="zh-CN" altLang="en-US" sz="2800" b="1" i="0" u="none" strike="noStrike" cap="none" spc="0" normalizeH="0" baseline="0" dirty="0">
              <a:ln>
                <a:noFill/>
              </a:ln>
              <a:solidFill>
                <a:schemeClr val="accent5">
                  <a:lumMod val="40000"/>
                  <a:lumOff val="60000"/>
                </a:schemeClr>
              </a:solidFill>
              <a:effectLst/>
              <a:uFillTx/>
              <a:sym typeface="Helvetica Light"/>
            </a:endParaRPr>
          </a:p>
        </p:txBody>
      </p:sp>
      <p:cxnSp>
        <p:nvCxnSpPr>
          <p:cNvPr id="44" name="直接箭头连接符 43"/>
          <p:cNvCxnSpPr>
            <a:endCxn id="5" idx="6"/>
          </p:cNvCxnSpPr>
          <p:nvPr/>
        </p:nvCxnSpPr>
        <p:spPr>
          <a:xfrm flipH="1">
            <a:off x="7315200" y="7316832"/>
            <a:ext cx="8587274" cy="0"/>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45" name="文本框 44"/>
          <p:cNvSpPr txBox="1"/>
          <p:nvPr/>
        </p:nvSpPr>
        <p:spPr>
          <a:xfrm>
            <a:off x="10274811" y="6935771"/>
            <a:ext cx="2911151" cy="533479"/>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zh-CN" altLang="en-US" sz="2800" b="1" dirty="0">
                <a:solidFill>
                  <a:schemeClr val="accent2">
                    <a:lumMod val="75000"/>
                  </a:schemeClr>
                </a:solidFill>
              </a:rPr>
              <a:t>调用</a:t>
            </a:r>
            <a:r>
              <a:rPr kumimoji="0" lang="zh-CN" altLang="en-US" sz="2800" b="1" i="0" u="none" strike="noStrike" cap="none" spc="0" normalizeH="0" baseline="0" dirty="0" smtClean="0">
                <a:ln>
                  <a:noFill/>
                </a:ln>
                <a:solidFill>
                  <a:schemeClr val="accent2">
                    <a:lumMod val="75000"/>
                  </a:schemeClr>
                </a:solidFill>
                <a:effectLst/>
                <a:uFillTx/>
                <a:sym typeface="Helvetica Light"/>
              </a:rPr>
              <a:t>服务</a:t>
            </a:r>
            <a:endParaRPr kumimoji="0" lang="zh-CN" altLang="en-US" sz="2800" b="1" i="0" u="none" strike="noStrike" cap="none" spc="0" normalizeH="0" baseline="0" dirty="0">
              <a:ln>
                <a:noFill/>
              </a:ln>
              <a:solidFill>
                <a:schemeClr val="accent2">
                  <a:lumMod val="75000"/>
                </a:schemeClr>
              </a:solidFill>
              <a:effectLst/>
              <a:uFillTx/>
              <a:sym typeface="Helvetica Light"/>
            </a:endParaRPr>
          </a:p>
        </p:txBody>
      </p:sp>
      <p:sp>
        <p:nvSpPr>
          <p:cNvPr id="42" name="圆角矩形 41"/>
          <p:cNvSpPr/>
          <p:nvPr/>
        </p:nvSpPr>
        <p:spPr>
          <a:xfrm>
            <a:off x="8744680" y="571156"/>
            <a:ext cx="5692991" cy="2378454"/>
          </a:xfrm>
          <a:prstGeom prst="roundRect">
            <a:avLst/>
          </a:prstGeom>
          <a:blipFill rotWithShape="1">
            <a:blip r:embed="rId4"/>
            <a:srcRect/>
            <a:tile tx="0" ty="0" sx="100000" sy="100000" flip="none" algn="tl"/>
          </a:blip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zh-CN" altLang="en-US" sz="3200" b="0" i="0" u="none" strike="noStrike" cap="none" spc="0" normalizeH="0" baseline="0" dirty="0">
              <a:ln>
                <a:noFill/>
              </a:ln>
              <a:solidFill>
                <a:srgbClr val="FFFFFF"/>
              </a:solidFill>
              <a:effectLst/>
              <a:uFillTx/>
              <a:latin typeface="+mn-lt"/>
              <a:ea typeface="+mn-ea"/>
              <a:cs typeface="+mn-cs"/>
              <a:sym typeface="Helvetica Light"/>
            </a:endParaRPr>
          </a:p>
        </p:txBody>
      </p:sp>
      <p:sp>
        <p:nvSpPr>
          <p:cNvPr id="48" name="文本框 47"/>
          <p:cNvSpPr txBox="1"/>
          <p:nvPr/>
        </p:nvSpPr>
        <p:spPr>
          <a:xfrm>
            <a:off x="9712148" y="727200"/>
            <a:ext cx="4018673" cy="87203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altLang="zh-CN" sz="5000" b="0" i="0" u="none" strike="noStrike" cap="none" spc="0" normalizeH="0" baseline="0" dirty="0" err="1" smtClean="0">
                <a:ln>
                  <a:noFill/>
                </a:ln>
                <a:solidFill>
                  <a:srgbClr val="000000"/>
                </a:solidFill>
                <a:effectLst/>
                <a:uFillTx/>
                <a:latin typeface="+mn-lt"/>
                <a:ea typeface="+mn-ea"/>
                <a:cs typeface="+mn-cs"/>
                <a:sym typeface="Helvetica Light"/>
              </a:rPr>
              <a:t>ConfigServer</a:t>
            </a:r>
            <a:endParaRPr kumimoji="0" lang="zh-CN" altLang="en-US" sz="5000" b="0" i="0" u="none" strike="noStrike" cap="none" spc="0" normalizeH="0" baseline="0" dirty="0">
              <a:ln>
                <a:noFill/>
              </a:ln>
              <a:solidFill>
                <a:srgbClr val="000000"/>
              </a:solidFill>
              <a:effectLst/>
              <a:uFillTx/>
              <a:latin typeface="+mn-lt"/>
              <a:ea typeface="+mn-ea"/>
              <a:cs typeface="+mn-cs"/>
              <a:sym typeface="Helvetica Light"/>
            </a:endParaRPr>
          </a:p>
        </p:txBody>
      </p:sp>
      <p:sp>
        <p:nvSpPr>
          <p:cNvPr id="49" name="文本框 48"/>
          <p:cNvSpPr txBox="1"/>
          <p:nvPr/>
        </p:nvSpPr>
        <p:spPr>
          <a:xfrm>
            <a:off x="9016692" y="1751651"/>
            <a:ext cx="5218498" cy="9643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zh-CN" altLang="en-US" sz="2800" b="1" i="0" u="none" strike="noStrike" cap="none" spc="0" normalizeH="0" baseline="0" dirty="0" smtClean="0">
                <a:ln>
                  <a:noFill/>
                </a:ln>
                <a:solidFill>
                  <a:srgbClr val="000000"/>
                </a:solidFill>
                <a:effectLst/>
                <a:uFillTx/>
                <a:latin typeface="+mn-lt"/>
                <a:ea typeface="+mn-ea"/>
                <a:cs typeface="+mn-cs"/>
                <a:sym typeface="Helvetica Light"/>
              </a:rPr>
              <a:t>注册中心：多对多的映射关系保存了服务和服务地址的映射</a:t>
            </a:r>
            <a:endParaRPr kumimoji="0" lang="zh-CN" altLang="en-US" sz="2800" b="1" i="0" u="none" strike="noStrike" cap="none" spc="0" normalizeH="0" baseline="0" dirty="0">
              <a:ln>
                <a:noFill/>
              </a:ln>
              <a:solidFill>
                <a:srgbClr val="000000"/>
              </a:solidFill>
              <a:effectLst/>
              <a:uFillTx/>
              <a:latin typeface="+mn-lt"/>
              <a:ea typeface="+mn-ea"/>
              <a:cs typeface="+mn-cs"/>
              <a:sym typeface="Helvetica Light"/>
            </a:endParaRPr>
          </a:p>
        </p:txBody>
      </p:sp>
      <p:cxnSp>
        <p:nvCxnSpPr>
          <p:cNvPr id="54" name="直接箭头连接符 53"/>
          <p:cNvCxnSpPr>
            <a:stCxn id="30" idx="0"/>
            <a:endCxn id="42" idx="3"/>
          </p:cNvCxnSpPr>
          <p:nvPr/>
        </p:nvCxnSpPr>
        <p:spPr>
          <a:xfrm flipH="1" flipV="1">
            <a:off x="14437671" y="1760383"/>
            <a:ext cx="3928085" cy="3439620"/>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55" name="文本框 54"/>
          <p:cNvSpPr txBox="1"/>
          <p:nvPr/>
        </p:nvSpPr>
        <p:spPr>
          <a:xfrm>
            <a:off x="15084549" y="3453782"/>
            <a:ext cx="2911151" cy="533479"/>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zh-CN" altLang="en-US" sz="2800" b="1" dirty="0" smtClean="0">
                <a:solidFill>
                  <a:schemeClr val="accent1">
                    <a:lumMod val="60000"/>
                    <a:lumOff val="40000"/>
                  </a:schemeClr>
                </a:solidFill>
              </a:rPr>
              <a:t>订阅服务</a:t>
            </a:r>
            <a:endParaRPr kumimoji="0" lang="zh-CN" altLang="en-US" sz="2800" b="1" i="0" u="none" strike="noStrike" cap="none" spc="0" normalizeH="0" baseline="0" dirty="0">
              <a:ln>
                <a:noFill/>
              </a:ln>
              <a:solidFill>
                <a:schemeClr val="accent1">
                  <a:lumMod val="60000"/>
                  <a:lumOff val="40000"/>
                </a:schemeClr>
              </a:solidFill>
              <a:effectLst/>
              <a:uFillTx/>
              <a:sym typeface="Helvetica Light"/>
            </a:endParaRPr>
          </a:p>
        </p:txBody>
      </p:sp>
    </p:spTree>
    <p:extLst>
      <p:ext uri="{BB962C8B-B14F-4D97-AF65-F5344CB8AC3E}">
        <p14:creationId xmlns:p14="http://schemas.microsoft.com/office/powerpoint/2010/main" val="3461622334"/>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4"/>
                                        </p:tgtEl>
                                        <p:attrNameLst>
                                          <p:attrName>style.visibility</p:attrName>
                                        </p:attrNameLst>
                                      </p:cBhvr>
                                      <p:to>
                                        <p:strVal val="visible"/>
                                      </p:to>
                                    </p:set>
                                    <p:animEffect transition="in" filter="fade">
                                      <p:cBhvr>
                                        <p:cTn id="15" dur="500"/>
                                        <p:tgtEl>
                                          <p:spTgt spid="5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5"/>
                                        </p:tgtEl>
                                        <p:attrNameLst>
                                          <p:attrName>style.visibility</p:attrName>
                                        </p:attrNameLst>
                                      </p:cBhvr>
                                      <p:to>
                                        <p:strVal val="visible"/>
                                      </p:to>
                                    </p:set>
                                    <p:animEffect transition="in" filter="fade">
                                      <p:cBhvr>
                                        <p:cTn id="18" dur="500"/>
                                        <p:tgtEl>
                                          <p:spTgt spid="55"/>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44"/>
                                        </p:tgtEl>
                                        <p:attrNameLst>
                                          <p:attrName>style.visibility</p:attrName>
                                        </p:attrNameLst>
                                      </p:cBhvr>
                                      <p:to>
                                        <p:strVal val="visible"/>
                                      </p:to>
                                    </p:set>
                                    <p:anim calcmode="lin" valueType="num">
                                      <p:cBhvr additive="base">
                                        <p:cTn id="23" dur="500" fill="hold"/>
                                        <p:tgtEl>
                                          <p:spTgt spid="44"/>
                                        </p:tgtEl>
                                        <p:attrNameLst>
                                          <p:attrName>ppt_x</p:attrName>
                                        </p:attrNameLst>
                                      </p:cBhvr>
                                      <p:tavLst>
                                        <p:tav tm="0">
                                          <p:val>
                                            <p:strVal val="#ppt_x"/>
                                          </p:val>
                                        </p:tav>
                                        <p:tav tm="100000">
                                          <p:val>
                                            <p:strVal val="#ppt_x"/>
                                          </p:val>
                                        </p:tav>
                                      </p:tavLst>
                                    </p:anim>
                                    <p:anim calcmode="lin" valueType="num">
                                      <p:cBhvr additive="base">
                                        <p:cTn id="24" dur="500" fill="hold"/>
                                        <p:tgtEl>
                                          <p:spTgt spid="44"/>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45"/>
                                        </p:tgtEl>
                                        <p:attrNameLst>
                                          <p:attrName>style.visibility</p:attrName>
                                        </p:attrNameLst>
                                      </p:cBhvr>
                                      <p:to>
                                        <p:strVal val="visible"/>
                                      </p:to>
                                    </p:set>
                                    <p:anim calcmode="lin" valueType="num">
                                      <p:cBhvr additive="base">
                                        <p:cTn id="27" dur="500" fill="hold"/>
                                        <p:tgtEl>
                                          <p:spTgt spid="45"/>
                                        </p:tgtEl>
                                        <p:attrNameLst>
                                          <p:attrName>ppt_x</p:attrName>
                                        </p:attrNameLst>
                                      </p:cBhvr>
                                      <p:tavLst>
                                        <p:tav tm="0">
                                          <p:val>
                                            <p:strVal val="#ppt_x"/>
                                          </p:val>
                                        </p:tav>
                                        <p:tav tm="100000">
                                          <p:val>
                                            <p:strVal val="#ppt_x"/>
                                          </p:val>
                                        </p:tav>
                                      </p:tavLst>
                                    </p:anim>
                                    <p:anim calcmode="lin" valueType="num">
                                      <p:cBhvr additive="base">
                                        <p:cTn id="28" dur="500" fill="hold"/>
                                        <p:tgtEl>
                                          <p:spTgt spid="4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45" grpId="0" animBg="1"/>
      <p:bldP spid="5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6" name="Shape 316"/>
          <p:cNvSpPr/>
          <p:nvPr/>
        </p:nvSpPr>
        <p:spPr>
          <a:xfrm>
            <a:off x="772820" y="744812"/>
            <a:ext cx="3910814" cy="1031373"/>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lgn="l">
              <a:lnSpc>
                <a:spcPct val="120000"/>
              </a:lnSpc>
              <a:defRPr sz="5800" spc="116">
                <a:solidFill>
                  <a:srgbClr val="373D41"/>
                </a:solidFill>
                <a:latin typeface="FZLanTingHei-M-GBK"/>
                <a:ea typeface="FZLanTingHei-M-GBK"/>
                <a:cs typeface="FZLanTingHei-M-GBK"/>
                <a:sym typeface="FZLanTingHei-M-GBK"/>
              </a:defRPr>
            </a:lvl1pPr>
          </a:lstStyle>
          <a:p>
            <a:r>
              <a:rPr lang="en-US" dirty="0" smtClean="0"/>
              <a:t>1 </a:t>
            </a:r>
            <a:r>
              <a:rPr lang="zh-CN" altLang="en-US" dirty="0" smtClean="0"/>
              <a:t>知识积累</a:t>
            </a:r>
            <a:endParaRPr dirty="0"/>
          </a:p>
        </p:txBody>
      </p:sp>
      <p:sp>
        <p:nvSpPr>
          <p:cNvPr id="317" name="Shape 317"/>
          <p:cNvSpPr/>
          <p:nvPr/>
        </p:nvSpPr>
        <p:spPr>
          <a:xfrm>
            <a:off x="791340" y="1910316"/>
            <a:ext cx="5661217" cy="647037"/>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lvl1pPr algn="l">
              <a:lnSpc>
                <a:spcPct val="120000"/>
              </a:lnSpc>
              <a:defRPr sz="3400" spc="68">
                <a:solidFill>
                  <a:srgbClr val="373D41"/>
                </a:solidFill>
                <a:latin typeface="FZLanTingHei-L-GBK"/>
                <a:ea typeface="FZLanTingHei-L-GBK"/>
                <a:cs typeface="FZLanTingHei-L-GBK"/>
                <a:sym typeface="FZLanTingHei-L-GBK"/>
              </a:defRPr>
            </a:lvl1pPr>
          </a:lstStyle>
          <a:p>
            <a:r>
              <a:rPr lang="en-US" altLang="zh-CN" dirty="0" smtClean="0"/>
              <a:t>HSF</a:t>
            </a:r>
            <a:r>
              <a:rPr lang="zh-CN" altLang="en-US" dirty="0"/>
              <a:t>的</a:t>
            </a:r>
            <a:r>
              <a:rPr lang="zh-CN" altLang="en-US" dirty="0" smtClean="0"/>
              <a:t>几大特性</a:t>
            </a:r>
            <a:endParaRPr dirty="0"/>
          </a:p>
        </p:txBody>
      </p:sp>
      <p:pic>
        <p:nvPicPr>
          <p:cNvPr id="377" name="pasted-image.pdf"/>
          <p:cNvPicPr>
            <a:picLocks noChangeAspect="1"/>
          </p:cNvPicPr>
          <p:nvPr/>
        </p:nvPicPr>
        <p:blipFill>
          <a:blip r:embed="rId3">
            <a:extLst/>
          </a:blip>
          <a:stretch>
            <a:fillRect/>
          </a:stretch>
        </p:blipFill>
        <p:spPr>
          <a:xfrm>
            <a:off x="20529058" y="739798"/>
            <a:ext cx="3093486" cy="889001"/>
          </a:xfrm>
          <a:prstGeom prst="rect">
            <a:avLst/>
          </a:prstGeom>
          <a:ln w="12700">
            <a:miter lim="400000"/>
          </a:ln>
        </p:spPr>
      </p:pic>
      <p:sp>
        <p:nvSpPr>
          <p:cNvPr id="7" name="Shape 382"/>
          <p:cNvSpPr/>
          <p:nvPr/>
        </p:nvSpPr>
        <p:spPr>
          <a:xfrm rot="5400000">
            <a:off x="2630194" y="4666983"/>
            <a:ext cx="3743892" cy="3743893"/>
          </a:xfrm>
          <a:prstGeom prst="ellipse">
            <a:avLst/>
          </a:prstGeom>
          <a:ln w="50800">
            <a:solidFill>
              <a:srgbClr val="EBECEC"/>
            </a:solidFill>
            <a:miter lim="400000"/>
          </a:ln>
        </p:spPr>
        <p:txBody>
          <a:bodyPr lIns="50800" tIns="50800" rIns="50800" bIns="50800" anchor="ctr"/>
          <a:lstStyle/>
          <a:p>
            <a:pPr>
              <a:defRPr sz="3200"/>
            </a:pPr>
            <a:endParaRPr/>
          </a:p>
        </p:txBody>
      </p:sp>
      <p:sp>
        <p:nvSpPr>
          <p:cNvPr id="8" name="Shape 383"/>
          <p:cNvSpPr/>
          <p:nvPr/>
        </p:nvSpPr>
        <p:spPr>
          <a:xfrm>
            <a:off x="3477408" y="5950212"/>
            <a:ext cx="2049464" cy="1279035"/>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lstStyle>
            <a:lvl1pPr>
              <a:defRPr sz="6400">
                <a:solidFill>
                  <a:srgbClr val="FFFFFF"/>
                </a:solidFill>
                <a:latin typeface="Univers LT Std 57 Condensed"/>
                <a:ea typeface="Univers LT Std 57 Condensed"/>
                <a:cs typeface="Univers LT Std 57 Condensed"/>
                <a:sym typeface="Univers LT Std 57 Condensed"/>
              </a:defRPr>
            </a:lvl1pPr>
          </a:lstStyle>
          <a:p>
            <a:endParaRPr sz="3600" dirty="0"/>
          </a:p>
        </p:txBody>
      </p:sp>
      <p:sp>
        <p:nvSpPr>
          <p:cNvPr id="9" name="Shape 384"/>
          <p:cNvSpPr/>
          <p:nvPr/>
        </p:nvSpPr>
        <p:spPr>
          <a:xfrm>
            <a:off x="3823551" y="9023476"/>
            <a:ext cx="1279454" cy="583045"/>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lnSpc>
                <a:spcPct val="120000"/>
              </a:lnSpc>
              <a:defRPr sz="3000" spc="59">
                <a:solidFill>
                  <a:srgbClr val="373D41"/>
                </a:solidFill>
                <a:latin typeface="FZLanTingHei-M-GBK"/>
                <a:ea typeface="FZLanTingHei-M-GBK"/>
                <a:cs typeface="FZLanTingHei-M-GBK"/>
                <a:sym typeface="FZLanTingHei-M-GBK"/>
              </a:defRPr>
            </a:lvl1pPr>
          </a:lstStyle>
          <a:p>
            <a:r>
              <a:rPr lang="zh-CN" altLang="en-US" dirty="0"/>
              <a:t>特性</a:t>
            </a:r>
            <a:r>
              <a:rPr dirty="0" smtClean="0"/>
              <a:t>一</a:t>
            </a:r>
            <a:endParaRPr dirty="0"/>
          </a:p>
        </p:txBody>
      </p:sp>
      <p:sp>
        <p:nvSpPr>
          <p:cNvPr id="11" name="Shape 386"/>
          <p:cNvSpPr/>
          <p:nvPr/>
        </p:nvSpPr>
        <p:spPr>
          <a:xfrm>
            <a:off x="7950998" y="4861214"/>
            <a:ext cx="3355430" cy="3355430"/>
          </a:xfrm>
          <a:prstGeom prst="ellipse">
            <a:avLst/>
          </a:prstGeom>
          <a:solidFill>
            <a:srgbClr val="373D41"/>
          </a:solidFill>
          <a:ln w="12700">
            <a:miter lim="400000"/>
          </a:ln>
          <a:effectLst>
            <a:outerShdw blurRad="584200" dist="29019" dir="5640464" rotWithShape="0">
              <a:srgbClr val="373D41">
                <a:alpha val="31356"/>
              </a:srgbClr>
            </a:outerShdw>
          </a:effectLst>
        </p:spPr>
        <p:txBody>
          <a:bodyPr lIns="50800" tIns="50800" rIns="50800" bIns="50800" anchor="ctr"/>
          <a:lstStyle/>
          <a:p>
            <a:pPr>
              <a:defRPr sz="3200"/>
            </a:pPr>
            <a:endParaRPr/>
          </a:p>
        </p:txBody>
      </p:sp>
      <p:sp>
        <p:nvSpPr>
          <p:cNvPr id="12" name="Shape 387"/>
          <p:cNvSpPr/>
          <p:nvPr/>
        </p:nvSpPr>
        <p:spPr>
          <a:xfrm rot="5400000">
            <a:off x="7756767" y="4666983"/>
            <a:ext cx="3743892" cy="3743893"/>
          </a:xfrm>
          <a:prstGeom prst="ellipse">
            <a:avLst/>
          </a:prstGeom>
          <a:ln w="50800">
            <a:solidFill>
              <a:srgbClr val="EBECEC"/>
            </a:solidFill>
            <a:miter lim="400000"/>
          </a:ln>
        </p:spPr>
        <p:txBody>
          <a:bodyPr lIns="50800" tIns="50800" rIns="50800" bIns="50800" anchor="ctr"/>
          <a:lstStyle/>
          <a:p>
            <a:pPr>
              <a:defRPr sz="3200"/>
            </a:pPr>
            <a:endParaRPr/>
          </a:p>
        </p:txBody>
      </p:sp>
      <p:sp>
        <p:nvSpPr>
          <p:cNvPr id="13" name="Shape 388"/>
          <p:cNvSpPr/>
          <p:nvPr/>
        </p:nvSpPr>
        <p:spPr>
          <a:xfrm>
            <a:off x="8603981" y="5950212"/>
            <a:ext cx="2049464" cy="1279035"/>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lstStyle>
            <a:lvl1pPr>
              <a:defRPr sz="6400">
                <a:solidFill>
                  <a:srgbClr val="FFFFFF"/>
                </a:solidFill>
                <a:latin typeface="Univers LT Std 57 Condensed"/>
                <a:ea typeface="Univers LT Std 57 Condensed"/>
                <a:cs typeface="Univers LT Std 57 Condensed"/>
                <a:sym typeface="Univers LT Std 57 Condensed"/>
              </a:defRPr>
            </a:lvl1pPr>
          </a:lstStyle>
          <a:p>
            <a:endParaRPr sz="3600" dirty="0"/>
          </a:p>
        </p:txBody>
      </p:sp>
      <p:sp>
        <p:nvSpPr>
          <p:cNvPr id="14" name="Shape 389"/>
          <p:cNvSpPr/>
          <p:nvPr/>
        </p:nvSpPr>
        <p:spPr>
          <a:xfrm>
            <a:off x="8950124" y="9023476"/>
            <a:ext cx="1279453" cy="583045"/>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lnSpc>
                <a:spcPct val="120000"/>
              </a:lnSpc>
              <a:defRPr sz="3000" spc="59">
                <a:solidFill>
                  <a:srgbClr val="373D41"/>
                </a:solidFill>
                <a:latin typeface="FZLanTingHei-M-GBK"/>
                <a:ea typeface="FZLanTingHei-M-GBK"/>
                <a:cs typeface="FZLanTingHei-M-GBK"/>
                <a:sym typeface="FZLanTingHei-M-GBK"/>
              </a:defRPr>
            </a:lvl1pPr>
          </a:lstStyle>
          <a:p>
            <a:r>
              <a:rPr lang="zh-CN" altLang="en-US" b="1" dirty="0" smtClean="0"/>
              <a:t>特性二</a:t>
            </a:r>
            <a:endParaRPr b="1" dirty="0"/>
          </a:p>
        </p:txBody>
      </p:sp>
      <p:sp>
        <p:nvSpPr>
          <p:cNvPr id="17" name="Shape 392"/>
          <p:cNvSpPr/>
          <p:nvPr/>
        </p:nvSpPr>
        <p:spPr>
          <a:xfrm rot="5400000">
            <a:off x="12883340" y="4666983"/>
            <a:ext cx="3743892" cy="3743893"/>
          </a:xfrm>
          <a:prstGeom prst="ellipse">
            <a:avLst/>
          </a:prstGeom>
          <a:ln w="50800">
            <a:solidFill>
              <a:srgbClr val="EBECEC"/>
            </a:solidFill>
            <a:miter lim="400000"/>
          </a:ln>
        </p:spPr>
        <p:txBody>
          <a:bodyPr lIns="50800" tIns="50800" rIns="50800" bIns="50800" anchor="ctr"/>
          <a:lstStyle/>
          <a:p>
            <a:pPr>
              <a:defRPr sz="3200"/>
            </a:pPr>
            <a:endParaRPr/>
          </a:p>
        </p:txBody>
      </p:sp>
      <p:sp>
        <p:nvSpPr>
          <p:cNvPr id="18" name="Shape 393"/>
          <p:cNvSpPr/>
          <p:nvPr/>
        </p:nvSpPr>
        <p:spPr>
          <a:xfrm>
            <a:off x="8607706" y="5899411"/>
            <a:ext cx="2049464" cy="1279035"/>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lstStyle>
            <a:lvl1pPr>
              <a:defRPr sz="6400">
                <a:solidFill>
                  <a:srgbClr val="FFFFFF"/>
                </a:solidFill>
                <a:latin typeface="Univers LT Std 57 Condensed"/>
                <a:ea typeface="Univers LT Std 57 Condensed"/>
                <a:cs typeface="Univers LT Std 57 Condensed"/>
                <a:sym typeface="Univers LT Std 57 Condensed"/>
              </a:defRPr>
            </a:lvl1pPr>
          </a:lstStyle>
          <a:p>
            <a:r>
              <a:rPr lang="zh-CN" altLang="en-US" sz="3600" b="1" dirty="0"/>
              <a:t>客户端路由与负载均衡</a:t>
            </a:r>
          </a:p>
        </p:txBody>
      </p:sp>
      <p:sp>
        <p:nvSpPr>
          <p:cNvPr id="19" name="Shape 394"/>
          <p:cNvSpPr/>
          <p:nvPr/>
        </p:nvSpPr>
        <p:spPr>
          <a:xfrm>
            <a:off x="14076698" y="9023476"/>
            <a:ext cx="1279453" cy="583045"/>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lnSpc>
                <a:spcPct val="120000"/>
              </a:lnSpc>
              <a:defRPr sz="3000" spc="59">
                <a:solidFill>
                  <a:srgbClr val="373D41"/>
                </a:solidFill>
                <a:latin typeface="FZLanTingHei-M-GBK"/>
                <a:ea typeface="FZLanTingHei-M-GBK"/>
                <a:cs typeface="FZLanTingHei-M-GBK"/>
                <a:sym typeface="FZLanTingHei-M-GBK"/>
              </a:defRPr>
            </a:lvl1pPr>
          </a:lstStyle>
          <a:p>
            <a:r>
              <a:rPr lang="zh-CN" altLang="en-US" dirty="0" smtClean="0"/>
              <a:t>特性三</a:t>
            </a:r>
            <a:endParaRPr lang="zh-CN" altLang="en-US" dirty="0"/>
          </a:p>
        </p:txBody>
      </p:sp>
      <p:sp>
        <p:nvSpPr>
          <p:cNvPr id="21" name="Shape 396"/>
          <p:cNvSpPr/>
          <p:nvPr/>
        </p:nvSpPr>
        <p:spPr>
          <a:xfrm>
            <a:off x="18204144" y="4861214"/>
            <a:ext cx="3355430" cy="3355430"/>
          </a:xfrm>
          <a:prstGeom prst="ellipse">
            <a:avLst/>
          </a:prstGeom>
          <a:solidFill>
            <a:srgbClr val="373D41"/>
          </a:solidFill>
          <a:ln w="12700">
            <a:miter lim="400000"/>
          </a:ln>
          <a:effectLst>
            <a:outerShdw blurRad="584200" dist="29019" dir="5640464" rotWithShape="0">
              <a:srgbClr val="373D41">
                <a:alpha val="31356"/>
              </a:srgbClr>
            </a:outerShdw>
          </a:effectLst>
        </p:spPr>
        <p:txBody>
          <a:bodyPr lIns="50800" tIns="50800" rIns="50800" bIns="50800" anchor="ctr"/>
          <a:lstStyle/>
          <a:p>
            <a:pPr>
              <a:defRPr sz="3200"/>
            </a:pPr>
            <a:endParaRPr/>
          </a:p>
        </p:txBody>
      </p:sp>
      <p:sp>
        <p:nvSpPr>
          <p:cNvPr id="22" name="Shape 397"/>
          <p:cNvSpPr/>
          <p:nvPr/>
        </p:nvSpPr>
        <p:spPr>
          <a:xfrm rot="5400000">
            <a:off x="18009914" y="4666983"/>
            <a:ext cx="3743892" cy="3743893"/>
          </a:xfrm>
          <a:prstGeom prst="ellipse">
            <a:avLst/>
          </a:prstGeom>
          <a:ln w="50800">
            <a:solidFill>
              <a:srgbClr val="EBECEC"/>
            </a:solidFill>
            <a:miter lim="400000"/>
          </a:ln>
        </p:spPr>
        <p:txBody>
          <a:bodyPr lIns="50800" tIns="50800" rIns="50800" bIns="50800" anchor="ctr"/>
          <a:lstStyle/>
          <a:p>
            <a:pPr>
              <a:defRPr sz="3200"/>
            </a:pPr>
            <a:endParaRPr/>
          </a:p>
        </p:txBody>
      </p:sp>
      <p:sp>
        <p:nvSpPr>
          <p:cNvPr id="23" name="Shape 398"/>
          <p:cNvSpPr/>
          <p:nvPr/>
        </p:nvSpPr>
        <p:spPr>
          <a:xfrm>
            <a:off x="18857128" y="5950212"/>
            <a:ext cx="2049464" cy="1279035"/>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lstStyle>
            <a:lvl1pPr>
              <a:defRPr sz="6400">
                <a:solidFill>
                  <a:srgbClr val="FFFFFF"/>
                </a:solidFill>
                <a:latin typeface="Univers LT Std 57 Condensed"/>
                <a:ea typeface="Univers LT Std 57 Condensed"/>
                <a:cs typeface="Univers LT Std 57 Condensed"/>
                <a:sym typeface="Univers LT Std 57 Condensed"/>
              </a:defRPr>
            </a:lvl1pPr>
          </a:lstStyle>
          <a:p>
            <a:r>
              <a:rPr lang="zh-CN" altLang="en-US" sz="3600" b="1" dirty="0" smtClean="0"/>
              <a:t>底层非阻塞式的</a:t>
            </a:r>
            <a:r>
              <a:rPr lang="zh-CN" altLang="en-US" sz="3600" b="1" dirty="0"/>
              <a:t>通信机制</a:t>
            </a:r>
          </a:p>
        </p:txBody>
      </p:sp>
      <p:sp>
        <p:nvSpPr>
          <p:cNvPr id="24" name="Shape 399"/>
          <p:cNvSpPr/>
          <p:nvPr/>
        </p:nvSpPr>
        <p:spPr>
          <a:xfrm>
            <a:off x="19203272" y="9023476"/>
            <a:ext cx="1279453" cy="583045"/>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lnSpc>
                <a:spcPct val="120000"/>
              </a:lnSpc>
              <a:defRPr sz="3000" spc="59">
                <a:solidFill>
                  <a:srgbClr val="373D41"/>
                </a:solidFill>
                <a:latin typeface="FZLanTingHei-M-GBK"/>
                <a:ea typeface="FZLanTingHei-M-GBK"/>
                <a:cs typeface="FZLanTingHei-M-GBK"/>
                <a:sym typeface="FZLanTingHei-M-GBK"/>
              </a:defRPr>
            </a:lvl1pPr>
          </a:lstStyle>
          <a:p>
            <a:r>
              <a:rPr lang="zh-CN" altLang="en-US" b="1" dirty="0" smtClean="0"/>
              <a:t>特性四</a:t>
            </a:r>
            <a:endParaRPr lang="zh-CN" altLang="en-US" b="1" dirty="0"/>
          </a:p>
        </p:txBody>
      </p:sp>
      <p:sp>
        <p:nvSpPr>
          <p:cNvPr id="27" name="矩形 26"/>
          <p:cNvSpPr/>
          <p:nvPr/>
        </p:nvSpPr>
        <p:spPr>
          <a:xfrm>
            <a:off x="13381107" y="6028918"/>
            <a:ext cx="2954655" cy="1200329"/>
          </a:xfrm>
          <a:prstGeom prst="rect">
            <a:avLst/>
          </a:prstGeom>
        </p:spPr>
        <p:txBody>
          <a:bodyPr wrap="none">
            <a:spAutoFit/>
          </a:bodyPr>
          <a:lstStyle/>
          <a:p>
            <a:r>
              <a:rPr lang="zh-CN" altLang="en-US" sz="3600" dirty="0" smtClean="0">
                <a:solidFill>
                  <a:schemeClr val="tx1"/>
                </a:solidFill>
                <a:latin typeface="Univers LT Std 57 Condensed"/>
                <a:ea typeface="Univers LT Std 57 Condensed"/>
                <a:cs typeface="Univers LT Std 57 Condensed"/>
                <a:sym typeface="Univers LT Std 57 Condensed"/>
              </a:rPr>
              <a:t>优秀的序列化</a:t>
            </a:r>
            <a:endParaRPr lang="en-US" altLang="zh-CN" sz="3600" dirty="0" smtClean="0">
              <a:solidFill>
                <a:schemeClr val="tx1"/>
              </a:solidFill>
              <a:latin typeface="Univers LT Std 57 Condensed"/>
              <a:ea typeface="Univers LT Std 57 Condensed"/>
              <a:cs typeface="Univers LT Std 57 Condensed"/>
              <a:sym typeface="Univers LT Std 57 Condensed"/>
            </a:endParaRPr>
          </a:p>
          <a:p>
            <a:r>
              <a:rPr lang="zh-CN" altLang="en-US" sz="3600" dirty="0" smtClean="0">
                <a:solidFill>
                  <a:schemeClr val="tx1"/>
                </a:solidFill>
                <a:latin typeface="Univers LT Std 57 Condensed"/>
                <a:ea typeface="Univers LT Std 57 Condensed"/>
                <a:cs typeface="Univers LT Std 57 Condensed"/>
                <a:sym typeface="Univers LT Std 57 Condensed"/>
              </a:rPr>
              <a:t>机制</a:t>
            </a:r>
            <a:endParaRPr lang="en-US" altLang="zh-CN" sz="3600" dirty="0" smtClean="0">
              <a:solidFill>
                <a:schemeClr val="tx1"/>
              </a:solidFill>
              <a:latin typeface="Univers LT Std 57 Condensed"/>
              <a:ea typeface="Univers LT Std 57 Condensed"/>
              <a:cs typeface="Univers LT Std 57 Condensed"/>
              <a:sym typeface="Univers LT Std 57 Condensed"/>
            </a:endParaRPr>
          </a:p>
        </p:txBody>
      </p:sp>
      <p:sp>
        <p:nvSpPr>
          <p:cNvPr id="28" name="矩形 27"/>
          <p:cNvSpPr/>
          <p:nvPr/>
        </p:nvSpPr>
        <p:spPr>
          <a:xfrm>
            <a:off x="2985950" y="5858245"/>
            <a:ext cx="2954655" cy="1200329"/>
          </a:xfrm>
          <a:prstGeom prst="rect">
            <a:avLst/>
          </a:prstGeom>
        </p:spPr>
        <p:txBody>
          <a:bodyPr wrap="none">
            <a:spAutoFit/>
          </a:bodyPr>
          <a:lstStyle/>
          <a:p>
            <a:r>
              <a:rPr lang="zh-CN" altLang="en-US" sz="3600" dirty="0" smtClean="0">
                <a:solidFill>
                  <a:schemeClr val="tx1"/>
                </a:solidFill>
                <a:latin typeface="Univers LT Std 57 Condensed"/>
                <a:ea typeface="Univers LT Std 57 Condensed"/>
                <a:cs typeface="Univers LT Std 57 Condensed"/>
                <a:sym typeface="Univers LT Std 57 Condensed"/>
              </a:rPr>
              <a:t>大规模服务的</a:t>
            </a:r>
            <a:endParaRPr lang="en-US" altLang="zh-CN" sz="3600" dirty="0" smtClean="0">
              <a:solidFill>
                <a:schemeClr val="tx1"/>
              </a:solidFill>
              <a:latin typeface="Univers LT Std 57 Condensed"/>
              <a:ea typeface="Univers LT Std 57 Condensed"/>
              <a:cs typeface="Univers LT Std 57 Condensed"/>
              <a:sym typeface="Univers LT Std 57 Condensed"/>
            </a:endParaRPr>
          </a:p>
          <a:p>
            <a:r>
              <a:rPr lang="zh-CN" altLang="en-US" sz="3600" dirty="0" smtClean="0">
                <a:solidFill>
                  <a:schemeClr val="tx1"/>
                </a:solidFill>
                <a:latin typeface="Univers LT Std 57 Condensed"/>
                <a:ea typeface="Univers LT Std 57 Condensed"/>
                <a:cs typeface="Univers LT Std 57 Condensed"/>
                <a:sym typeface="Univers LT Std 57 Condensed"/>
              </a:rPr>
              <a:t>组织与管理</a:t>
            </a:r>
            <a:endParaRPr lang="zh-CN" altLang="en-US" sz="3600" dirty="0">
              <a:solidFill>
                <a:schemeClr val="tx1"/>
              </a:solidFill>
              <a:latin typeface="Univers LT Std 57 Condensed"/>
              <a:ea typeface="Univers LT Std 57 Condensed"/>
              <a:cs typeface="Univers LT Std 57 Condensed"/>
              <a:sym typeface="Univers LT Std 57 Condensed"/>
            </a:endParaRPr>
          </a:p>
        </p:txBody>
      </p:sp>
    </p:spTree>
    <p:extLst>
      <p:ext uri="{BB962C8B-B14F-4D97-AF65-F5344CB8AC3E}">
        <p14:creationId xmlns:p14="http://schemas.microsoft.com/office/powerpoint/2010/main" val="1197985626"/>
      </p:ext>
    </p:extLst>
  </p:cSld>
  <p:clrMapOvr>
    <a:masterClrMapping/>
  </p:clrMapOvr>
  <p:transition spd="slow"/>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4719</TotalTime>
  <Words>2669</Words>
  <Application>Microsoft Office PowerPoint</Application>
  <PresentationFormat>自定义</PresentationFormat>
  <Paragraphs>286</Paragraphs>
  <Slides>17</Slides>
  <Notes>16</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17</vt:i4>
      </vt:variant>
    </vt:vector>
  </HeadingPairs>
  <TitlesOfParts>
    <vt:vector size="30" baseType="lpstr">
      <vt:lpstr>FZLanTingHei-L-GBK</vt:lpstr>
      <vt:lpstr>FZLanTingHei-M-GBK</vt:lpstr>
      <vt:lpstr>FZLanTingHeiS-DB1-GBK</vt:lpstr>
      <vt:lpstr>Gill Sans</vt:lpstr>
      <vt:lpstr>Helvetica Light</vt:lpstr>
      <vt:lpstr>Helvetica Neue</vt:lpstr>
      <vt:lpstr>Source Sans Pro</vt:lpstr>
      <vt:lpstr>Univers LT Std 55 Roman</vt:lpstr>
      <vt:lpstr>Univers LT Std 57 Condensed</vt:lpstr>
      <vt:lpstr>Arial</vt:lpstr>
      <vt:lpstr>Helvetica</vt:lpstr>
      <vt:lpstr>Microsoft Himalaya</vt:lpstr>
      <vt:lpstr>White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航行</dc:creator>
  <cp:lastModifiedBy>航行</cp:lastModifiedBy>
  <cp:revision>933</cp:revision>
  <dcterms:modified xsi:type="dcterms:W3CDTF">2018-08-14T07:31:41Z</dcterms:modified>
</cp:coreProperties>
</file>